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671" r:id="rId2"/>
    <p:sldId id="658" r:id="rId3"/>
    <p:sldId id="640" r:id="rId4"/>
    <p:sldId id="655" r:id="rId5"/>
    <p:sldId id="641" r:id="rId6"/>
    <p:sldId id="668" r:id="rId7"/>
    <p:sldId id="662" r:id="rId8"/>
    <p:sldId id="670" r:id="rId9"/>
    <p:sldId id="669" r:id="rId10"/>
    <p:sldId id="667" r:id="rId11"/>
    <p:sldId id="664" r:id="rId12"/>
    <p:sldId id="653" r:id="rId13"/>
    <p:sldId id="661"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0"/>
    <p:restoredTop sz="94619"/>
  </p:normalViewPr>
  <p:slideViewPr>
    <p:cSldViewPr snapToGrid="0" snapToObjects="1">
      <p:cViewPr varScale="1">
        <p:scale>
          <a:sx n="114" d="100"/>
          <a:sy n="114" d="100"/>
        </p:scale>
        <p:origin x="6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0F04B-4F3A-A94F-8E8F-F40BD814916B}" type="datetimeFigureOut">
              <a:rPr lang="tr-TR" smtClean="0"/>
              <a:t>22.05.2020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067B8-0DB7-8F4B-B819-526318798AAE}" type="slidenum">
              <a:rPr lang="tr-TR" smtClean="0"/>
              <a:t>‹#›</a:t>
            </a:fld>
            <a:endParaRPr lang="tr-TR"/>
          </a:p>
        </p:txBody>
      </p:sp>
    </p:spTree>
    <p:extLst>
      <p:ext uri="{BB962C8B-B14F-4D97-AF65-F5344CB8AC3E}">
        <p14:creationId xmlns:p14="http://schemas.microsoft.com/office/powerpoint/2010/main" val="208760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9EA3-6A70-0F4D-829B-C527444C4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C14770A3-2260-7840-8968-62D8D3CEF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98043346-B018-144B-8388-D76310932CCE}"/>
              </a:ext>
            </a:extLst>
          </p:cNvPr>
          <p:cNvSpPr>
            <a:spLocks noGrp="1"/>
          </p:cNvSpPr>
          <p:nvPr>
            <p:ph type="dt" sz="half" idx="10"/>
          </p:nvPr>
        </p:nvSpPr>
        <p:spPr/>
        <p:txBody>
          <a:bodyPr/>
          <a:lstStyle/>
          <a:p>
            <a:fld id="{8D079B54-2950-1042-988D-8162422116D6}" type="datetimeFigureOut">
              <a:t>22.05.2020</a:t>
            </a:fld>
            <a:endParaRPr lang="tr-TR"/>
          </a:p>
        </p:txBody>
      </p:sp>
      <p:sp>
        <p:nvSpPr>
          <p:cNvPr id="5" name="Footer Placeholder 4">
            <a:extLst>
              <a:ext uri="{FF2B5EF4-FFF2-40B4-BE49-F238E27FC236}">
                <a16:creationId xmlns:a16="http://schemas.microsoft.com/office/drawing/2014/main" id="{21BE8AEF-4BFA-2F41-88DA-3AC5C492F0B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D7182045-2C56-074F-A12B-68B976E7E19D}"/>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88378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493F-2F3F-CE4F-9233-A8C0D9B5C952}"/>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50C0ED3F-DCD4-C545-8458-FA1D2BC563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0A47ED7-A81C-624D-BAB8-F0D2301E6540}"/>
              </a:ext>
            </a:extLst>
          </p:cNvPr>
          <p:cNvSpPr>
            <a:spLocks noGrp="1"/>
          </p:cNvSpPr>
          <p:nvPr>
            <p:ph type="dt" sz="half" idx="10"/>
          </p:nvPr>
        </p:nvSpPr>
        <p:spPr/>
        <p:txBody>
          <a:bodyPr/>
          <a:lstStyle/>
          <a:p>
            <a:fld id="{8D079B54-2950-1042-988D-8162422116D6}" type="datetimeFigureOut">
              <a:t>22.05.2020</a:t>
            </a:fld>
            <a:endParaRPr lang="tr-TR"/>
          </a:p>
        </p:txBody>
      </p:sp>
      <p:sp>
        <p:nvSpPr>
          <p:cNvPr id="5" name="Footer Placeholder 4">
            <a:extLst>
              <a:ext uri="{FF2B5EF4-FFF2-40B4-BE49-F238E27FC236}">
                <a16:creationId xmlns:a16="http://schemas.microsoft.com/office/drawing/2014/main" id="{4B889018-A24E-874F-ADE8-08EFEF39F6A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CBCE668-1469-7843-9D95-665B7D4833C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200446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AC5B94-1978-EE42-BCF1-A61BD9CF47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CA5DE2DC-39FA-6448-AB70-B538145D7E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2F1D293-3BC8-B74A-A138-5ED319C2C1B2}"/>
              </a:ext>
            </a:extLst>
          </p:cNvPr>
          <p:cNvSpPr>
            <a:spLocks noGrp="1"/>
          </p:cNvSpPr>
          <p:nvPr>
            <p:ph type="dt" sz="half" idx="10"/>
          </p:nvPr>
        </p:nvSpPr>
        <p:spPr/>
        <p:txBody>
          <a:bodyPr/>
          <a:lstStyle/>
          <a:p>
            <a:fld id="{8D079B54-2950-1042-988D-8162422116D6}" type="datetimeFigureOut">
              <a:t>22.05.2020</a:t>
            </a:fld>
            <a:endParaRPr lang="tr-TR"/>
          </a:p>
        </p:txBody>
      </p:sp>
      <p:sp>
        <p:nvSpPr>
          <p:cNvPr id="5" name="Footer Placeholder 4">
            <a:extLst>
              <a:ext uri="{FF2B5EF4-FFF2-40B4-BE49-F238E27FC236}">
                <a16:creationId xmlns:a16="http://schemas.microsoft.com/office/drawing/2014/main" id="{7C9F5EF8-2283-5A44-B368-E27E4F2791F9}"/>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57854F7-85D3-4A40-B9FE-A39C308CA866}"/>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85797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74B7-B9D3-CB47-8C3F-30AE58E87CAF}"/>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B6AFF5DD-9FA0-694E-A177-60F83123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E843D732-0AEE-D748-B9BA-9D63CF4D803F}"/>
              </a:ext>
            </a:extLst>
          </p:cNvPr>
          <p:cNvSpPr>
            <a:spLocks noGrp="1"/>
          </p:cNvSpPr>
          <p:nvPr>
            <p:ph type="dt" sz="half" idx="10"/>
          </p:nvPr>
        </p:nvSpPr>
        <p:spPr/>
        <p:txBody>
          <a:bodyPr/>
          <a:lstStyle/>
          <a:p>
            <a:fld id="{8D079B54-2950-1042-988D-8162422116D6}" type="datetimeFigureOut">
              <a:t>22.05.2020</a:t>
            </a:fld>
            <a:endParaRPr lang="tr-TR"/>
          </a:p>
        </p:txBody>
      </p:sp>
      <p:sp>
        <p:nvSpPr>
          <p:cNvPr id="5" name="Footer Placeholder 4">
            <a:extLst>
              <a:ext uri="{FF2B5EF4-FFF2-40B4-BE49-F238E27FC236}">
                <a16:creationId xmlns:a16="http://schemas.microsoft.com/office/drawing/2014/main" id="{64CBEC6E-8F5E-6D44-B81B-44FA0DF0D0C0}"/>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4F3EF0F-2349-5A41-B72B-7CCA8C0371A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9082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9AD8-4954-0545-9CC0-3EB172D59E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1D1F9173-9AD0-2741-AD85-690A77B752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177B61-A030-6440-BFC6-D5B76B6BB716}"/>
              </a:ext>
            </a:extLst>
          </p:cNvPr>
          <p:cNvSpPr>
            <a:spLocks noGrp="1"/>
          </p:cNvSpPr>
          <p:nvPr>
            <p:ph type="dt" sz="half" idx="10"/>
          </p:nvPr>
        </p:nvSpPr>
        <p:spPr/>
        <p:txBody>
          <a:bodyPr/>
          <a:lstStyle/>
          <a:p>
            <a:fld id="{8D079B54-2950-1042-988D-8162422116D6}" type="datetimeFigureOut">
              <a:t>22.05.2020</a:t>
            </a:fld>
            <a:endParaRPr lang="tr-TR"/>
          </a:p>
        </p:txBody>
      </p:sp>
      <p:sp>
        <p:nvSpPr>
          <p:cNvPr id="5" name="Footer Placeholder 4">
            <a:extLst>
              <a:ext uri="{FF2B5EF4-FFF2-40B4-BE49-F238E27FC236}">
                <a16:creationId xmlns:a16="http://schemas.microsoft.com/office/drawing/2014/main" id="{4AA9C2E4-C3C5-B349-93B4-0C3D40C2F0D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AC0D653-1A82-694D-8C80-990482D79B30}"/>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58257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58EB-1A95-DD4F-B957-3FC42224E05A}"/>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8417F3A5-5939-D74F-9E44-48A8CE3F5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B9536AB6-D824-A448-90A9-B24B5B6D3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68B2E745-35C3-C941-918D-2D99ECEFA13F}"/>
              </a:ext>
            </a:extLst>
          </p:cNvPr>
          <p:cNvSpPr>
            <a:spLocks noGrp="1"/>
          </p:cNvSpPr>
          <p:nvPr>
            <p:ph type="dt" sz="half" idx="10"/>
          </p:nvPr>
        </p:nvSpPr>
        <p:spPr/>
        <p:txBody>
          <a:bodyPr/>
          <a:lstStyle/>
          <a:p>
            <a:fld id="{8D079B54-2950-1042-988D-8162422116D6}" type="datetimeFigureOut">
              <a:t>22.05.2020</a:t>
            </a:fld>
            <a:endParaRPr lang="tr-TR"/>
          </a:p>
        </p:txBody>
      </p:sp>
      <p:sp>
        <p:nvSpPr>
          <p:cNvPr id="6" name="Footer Placeholder 5">
            <a:extLst>
              <a:ext uri="{FF2B5EF4-FFF2-40B4-BE49-F238E27FC236}">
                <a16:creationId xmlns:a16="http://schemas.microsoft.com/office/drawing/2014/main" id="{ADCDA00A-1F9F-2848-A1FD-32567A2A5AF2}"/>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17256E3-F3E3-9346-9246-44E3F15A7DC8}"/>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281621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4A87-0295-D544-945F-1870F29E998C}"/>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C15F488E-7C54-3E43-A572-AECAEE8AB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0F06D-FF4E-B143-95E9-12DD0D64FB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FD1B0488-3744-364D-9149-C772ACBAC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4005BF-1BCF-D64D-9C7A-B6C53E6A18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1C6DA619-AB99-D247-B298-F9772FF5FF04}"/>
              </a:ext>
            </a:extLst>
          </p:cNvPr>
          <p:cNvSpPr>
            <a:spLocks noGrp="1"/>
          </p:cNvSpPr>
          <p:nvPr>
            <p:ph type="dt" sz="half" idx="10"/>
          </p:nvPr>
        </p:nvSpPr>
        <p:spPr/>
        <p:txBody>
          <a:bodyPr/>
          <a:lstStyle/>
          <a:p>
            <a:fld id="{8D079B54-2950-1042-988D-8162422116D6}" type="datetimeFigureOut">
              <a:t>22.05.2020</a:t>
            </a:fld>
            <a:endParaRPr lang="tr-TR"/>
          </a:p>
        </p:txBody>
      </p:sp>
      <p:sp>
        <p:nvSpPr>
          <p:cNvPr id="8" name="Footer Placeholder 7">
            <a:extLst>
              <a:ext uri="{FF2B5EF4-FFF2-40B4-BE49-F238E27FC236}">
                <a16:creationId xmlns:a16="http://schemas.microsoft.com/office/drawing/2014/main" id="{CAC42EB2-4F51-0F4C-B60A-4F1F81A72EBA}"/>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888FEAA4-EF15-144A-91F0-A7FE7C24566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78741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A7C7-1923-CE4A-9881-4B365248C7FF}"/>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AFAD8D27-DFDA-AE4E-A324-B035CCE6D972}"/>
              </a:ext>
            </a:extLst>
          </p:cNvPr>
          <p:cNvSpPr>
            <a:spLocks noGrp="1"/>
          </p:cNvSpPr>
          <p:nvPr>
            <p:ph type="dt" sz="half" idx="10"/>
          </p:nvPr>
        </p:nvSpPr>
        <p:spPr/>
        <p:txBody>
          <a:bodyPr/>
          <a:lstStyle/>
          <a:p>
            <a:fld id="{8D079B54-2950-1042-988D-8162422116D6}" type="datetimeFigureOut">
              <a:t>22.05.2020</a:t>
            </a:fld>
            <a:endParaRPr lang="tr-TR"/>
          </a:p>
        </p:txBody>
      </p:sp>
      <p:sp>
        <p:nvSpPr>
          <p:cNvPr id="4" name="Footer Placeholder 3">
            <a:extLst>
              <a:ext uri="{FF2B5EF4-FFF2-40B4-BE49-F238E27FC236}">
                <a16:creationId xmlns:a16="http://schemas.microsoft.com/office/drawing/2014/main" id="{1D35EC6B-B742-A04F-94CE-5BEB837D38A0}"/>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3DFB9FB6-0832-B941-A5B5-4654709467B8}"/>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588013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D8B0E-CF94-D54B-8AD0-EF8A0C937BEB}"/>
              </a:ext>
            </a:extLst>
          </p:cNvPr>
          <p:cNvSpPr>
            <a:spLocks noGrp="1"/>
          </p:cNvSpPr>
          <p:nvPr>
            <p:ph type="dt" sz="half" idx="10"/>
          </p:nvPr>
        </p:nvSpPr>
        <p:spPr/>
        <p:txBody>
          <a:bodyPr/>
          <a:lstStyle/>
          <a:p>
            <a:fld id="{8D079B54-2950-1042-988D-8162422116D6}" type="datetimeFigureOut">
              <a:t>22.05.2020</a:t>
            </a:fld>
            <a:endParaRPr lang="tr-TR"/>
          </a:p>
        </p:txBody>
      </p:sp>
      <p:sp>
        <p:nvSpPr>
          <p:cNvPr id="3" name="Footer Placeholder 2">
            <a:extLst>
              <a:ext uri="{FF2B5EF4-FFF2-40B4-BE49-F238E27FC236}">
                <a16:creationId xmlns:a16="http://schemas.microsoft.com/office/drawing/2014/main" id="{D87436D9-44E3-684A-8175-D632556F02D9}"/>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DE905705-3935-D54A-9659-43289966372D}"/>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8961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CE79-38EC-B443-BD39-7BEB21958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12FFFED8-FEFD-8743-9819-A41278B93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F6D40D12-5A6C-F149-A79D-0783DBE00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17286-C905-4845-8C7F-D2B95E01C0A6}"/>
              </a:ext>
            </a:extLst>
          </p:cNvPr>
          <p:cNvSpPr>
            <a:spLocks noGrp="1"/>
          </p:cNvSpPr>
          <p:nvPr>
            <p:ph type="dt" sz="half" idx="10"/>
          </p:nvPr>
        </p:nvSpPr>
        <p:spPr/>
        <p:txBody>
          <a:bodyPr/>
          <a:lstStyle/>
          <a:p>
            <a:fld id="{8D079B54-2950-1042-988D-8162422116D6}" type="datetimeFigureOut">
              <a:t>22.05.2020</a:t>
            </a:fld>
            <a:endParaRPr lang="tr-TR"/>
          </a:p>
        </p:txBody>
      </p:sp>
      <p:sp>
        <p:nvSpPr>
          <p:cNvPr id="6" name="Footer Placeholder 5">
            <a:extLst>
              <a:ext uri="{FF2B5EF4-FFF2-40B4-BE49-F238E27FC236}">
                <a16:creationId xmlns:a16="http://schemas.microsoft.com/office/drawing/2014/main" id="{8A6FA06F-CD69-C04B-9060-09A8F8ADF22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AC109285-E359-F946-B6B5-9925CA02B59A}"/>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964725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AFA8-8F33-014A-B483-7C60D013A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C0C6F0F7-B179-AC4D-8A34-9791D47F4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CC3ECB2-EF86-F440-98E0-1D9E7B483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73210-952F-5A4D-B782-1D8BE1D5A9D8}"/>
              </a:ext>
            </a:extLst>
          </p:cNvPr>
          <p:cNvSpPr>
            <a:spLocks noGrp="1"/>
          </p:cNvSpPr>
          <p:nvPr>
            <p:ph type="dt" sz="half" idx="10"/>
          </p:nvPr>
        </p:nvSpPr>
        <p:spPr/>
        <p:txBody>
          <a:bodyPr/>
          <a:lstStyle/>
          <a:p>
            <a:fld id="{8D079B54-2950-1042-988D-8162422116D6}" type="datetimeFigureOut">
              <a:t>22.05.2020</a:t>
            </a:fld>
            <a:endParaRPr lang="tr-TR"/>
          </a:p>
        </p:txBody>
      </p:sp>
      <p:sp>
        <p:nvSpPr>
          <p:cNvPr id="6" name="Footer Placeholder 5">
            <a:extLst>
              <a:ext uri="{FF2B5EF4-FFF2-40B4-BE49-F238E27FC236}">
                <a16:creationId xmlns:a16="http://schemas.microsoft.com/office/drawing/2014/main" id="{1CFDCA0B-2B6D-B543-ACFE-8FC7FAE2452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A4E6528-FE3F-0443-87EF-6F73476FF9E1}"/>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7608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3DDAF-5304-F645-93CA-3FE50723C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99E3A25B-8D3A-4548-B36F-1DDA84FF08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31521CD2-9498-664B-95A4-039466F7C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79B54-2950-1042-988D-8162422116D6}" type="datetimeFigureOut">
              <a:t>22.05.2020</a:t>
            </a:fld>
            <a:endParaRPr lang="tr-TR"/>
          </a:p>
        </p:txBody>
      </p:sp>
      <p:sp>
        <p:nvSpPr>
          <p:cNvPr id="5" name="Footer Placeholder 4">
            <a:extLst>
              <a:ext uri="{FF2B5EF4-FFF2-40B4-BE49-F238E27FC236}">
                <a16:creationId xmlns:a16="http://schemas.microsoft.com/office/drawing/2014/main" id="{796AA283-7DC9-0641-BBFE-BD4EB87D51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AF5A2B73-C749-BF47-862C-374B905FD6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DA74C-8799-3542-84ED-5F32E1A612D5}" type="slidenum">
              <a:t>‹#›</a:t>
            </a:fld>
            <a:endParaRPr lang="tr-TR"/>
          </a:p>
        </p:txBody>
      </p:sp>
    </p:spTree>
    <p:extLst>
      <p:ext uri="{BB962C8B-B14F-4D97-AF65-F5344CB8AC3E}">
        <p14:creationId xmlns:p14="http://schemas.microsoft.com/office/powerpoint/2010/main" val="38590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ocs.aws.amazon.com/vpc/latest/userguide/endpoint-service.html" TargetMode="External"/><Relationship Id="rId2" Type="http://schemas.openxmlformats.org/officeDocument/2006/relationships/hyperlink" Target="https://docs.aws.amazon.com/apigateway/latest/developerguide/set-up-private-integration.html"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www.f5.com/glossary/load-balancing.html"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7.png"/><Relationship Id="rId7"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tiff"/><Relationship Id="rId4" Type="http://schemas.openxmlformats.org/officeDocument/2006/relationships/image" Target="../media/image8.svg"/><Relationship Id="rId9"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7.png"/><Relationship Id="rId7"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tiff"/><Relationship Id="rId10" Type="http://schemas.openxmlformats.org/officeDocument/2006/relationships/image" Target="../media/image13.tiff"/><Relationship Id="rId4" Type="http://schemas.openxmlformats.org/officeDocument/2006/relationships/image" Target="../media/image8.svg"/><Relationship Id="rId9"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6.tiff"/><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svg"/><Relationship Id="rId7"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01655-ABE5-CD40-B965-6993FDA0084F}"/>
              </a:ext>
            </a:extLst>
          </p:cNvPr>
          <p:cNvSpPr txBox="1"/>
          <p:nvPr/>
        </p:nvSpPr>
        <p:spPr>
          <a:xfrm>
            <a:off x="3691054" y="1996069"/>
            <a:ext cx="4105226" cy="2308324"/>
          </a:xfrm>
          <a:prstGeom prst="rect">
            <a:avLst/>
          </a:prstGeom>
          <a:noFill/>
        </p:spPr>
        <p:txBody>
          <a:bodyPr wrap="none" rtlCol="0">
            <a:spAutoFit/>
          </a:bodyPr>
          <a:lstStyle/>
          <a:p>
            <a:r>
              <a:rPr lang="tr-TR" sz="3600" dirty="0"/>
              <a:t>EC2 </a:t>
            </a:r>
            <a:r>
              <a:rPr lang="tr-TR" sz="3600" dirty="0" err="1"/>
              <a:t>Snapshots</a:t>
            </a:r>
            <a:endParaRPr lang="tr-TR" sz="3600" dirty="0"/>
          </a:p>
          <a:p>
            <a:r>
              <a:rPr lang="tr-TR" sz="3600" dirty="0" err="1"/>
              <a:t>Elastic</a:t>
            </a:r>
            <a:r>
              <a:rPr lang="tr-TR" sz="3600" dirty="0"/>
              <a:t> </a:t>
            </a:r>
            <a:r>
              <a:rPr lang="tr-TR" sz="3600" dirty="0" err="1"/>
              <a:t>Load</a:t>
            </a:r>
            <a:r>
              <a:rPr lang="tr-TR" sz="3600" dirty="0"/>
              <a:t> </a:t>
            </a:r>
            <a:r>
              <a:rPr lang="tr-TR" sz="3600" dirty="0" err="1"/>
              <a:t>Balancer</a:t>
            </a:r>
            <a:endParaRPr lang="tr-TR" sz="3600" dirty="0"/>
          </a:p>
          <a:p>
            <a:r>
              <a:rPr lang="tr-TR" sz="3600" dirty="0"/>
              <a:t>22/05/2020</a:t>
            </a:r>
          </a:p>
          <a:p>
            <a:r>
              <a:rPr lang="tr-TR" sz="3600" dirty="0" err="1"/>
              <a:t>Osvaldo</a:t>
            </a:r>
            <a:endParaRPr lang="tr-TR" sz="3600" dirty="0"/>
          </a:p>
        </p:txBody>
      </p:sp>
    </p:spTree>
    <p:extLst>
      <p:ext uri="{BB962C8B-B14F-4D97-AF65-F5344CB8AC3E}">
        <p14:creationId xmlns:p14="http://schemas.microsoft.com/office/powerpoint/2010/main" val="3584781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08F29F-C8A2-CA45-8182-93DC4F6C49BB}"/>
              </a:ext>
            </a:extLst>
          </p:cNvPr>
          <p:cNvSpPr>
            <a:spLocks noChangeArrowheads="1"/>
          </p:cNvSpPr>
          <p:nvPr/>
        </p:nvSpPr>
        <p:spPr bwMode="auto">
          <a:xfrm>
            <a:off x="3119014" y="3330993"/>
            <a:ext cx="25646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6703569-D43D-A04A-BC5E-33EDD5CFF7A3}"/>
              </a:ext>
            </a:extLst>
          </p:cNvPr>
          <p:cNvPicPr>
            <a:picLocks noChangeAspect="1"/>
          </p:cNvPicPr>
          <p:nvPr/>
        </p:nvPicPr>
        <p:blipFill>
          <a:blip r:embed="rId2"/>
          <a:stretch>
            <a:fillRect/>
          </a:stretch>
        </p:blipFill>
        <p:spPr>
          <a:xfrm>
            <a:off x="981693" y="131270"/>
            <a:ext cx="5221690" cy="2738387"/>
          </a:xfrm>
          <a:prstGeom prst="rect">
            <a:avLst/>
          </a:prstGeom>
        </p:spPr>
      </p:pic>
      <p:sp>
        <p:nvSpPr>
          <p:cNvPr id="12" name="Rectangle 11">
            <a:extLst>
              <a:ext uri="{FF2B5EF4-FFF2-40B4-BE49-F238E27FC236}">
                <a16:creationId xmlns:a16="http://schemas.microsoft.com/office/drawing/2014/main" id="{6E3925C0-5FA1-5049-A60E-58EE1FBAB522}"/>
              </a:ext>
            </a:extLst>
          </p:cNvPr>
          <p:cNvSpPr/>
          <p:nvPr/>
        </p:nvSpPr>
        <p:spPr>
          <a:xfrm>
            <a:off x="147714" y="4458186"/>
            <a:ext cx="5948286" cy="2308324"/>
          </a:xfrm>
          <a:prstGeom prst="rect">
            <a:avLst/>
          </a:prstGeom>
        </p:spPr>
        <p:txBody>
          <a:bodyPr wrap="square">
            <a:spAutoFit/>
          </a:bodyPr>
          <a:lstStyle/>
          <a:p>
            <a:pPr algn="just"/>
            <a:r>
              <a:rPr lang="tr-TR" dirty="0" err="1">
                <a:solidFill>
                  <a:srgbClr val="222222"/>
                </a:solidFill>
                <a:latin typeface="Verdana" panose="020B0604030504040204" pitchFamily="34" charset="0"/>
              </a:rPr>
              <a:t>The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layer</a:t>
            </a:r>
            <a:r>
              <a:rPr lang="tr-TR" dirty="0">
                <a:solidFill>
                  <a:srgbClr val="222222"/>
                </a:solidFill>
                <a:latin typeface="Verdana" panose="020B0604030504040204" pitchFamily="34" charset="0"/>
              </a:rPr>
              <a:t> (layer-7) is </a:t>
            </a:r>
            <a:r>
              <a:rPr lang="tr-TR" dirty="0" err="1">
                <a:solidFill>
                  <a:srgbClr val="222222"/>
                </a:solidFill>
                <a:latin typeface="Verdana" panose="020B0604030504040204" pitchFamily="34" charset="0"/>
              </a:rPr>
              <a:t>the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layer</a:t>
            </a:r>
            <a:r>
              <a:rPr lang="tr-TR" dirty="0">
                <a:solidFill>
                  <a:srgbClr val="222222"/>
                </a:solidFill>
                <a:latin typeface="Verdana" panose="020B0604030504040204" pitchFamily="34" charset="0"/>
              </a:rPr>
              <a:t> </a:t>
            </a:r>
            <a:r>
              <a:rPr lang="tr-TR" dirty="0" err="1">
                <a:solidFill>
                  <a:srgbClr val="FF0000"/>
                </a:solidFill>
                <a:latin typeface="Verdana" panose="020B0604030504040204" pitchFamily="34" charset="0"/>
              </a:rPr>
              <a:t>where</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application</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and</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users</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interaction</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will</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take</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place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Some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real-world</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examples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are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end-user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like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outlook</a:t>
            </a:r>
            <a:r>
              <a:rPr lang="tr-TR" dirty="0">
                <a:solidFill>
                  <a:srgbClr val="222222"/>
                </a:solidFill>
                <a:latin typeface="Verdana" panose="020B0604030504040204" pitchFamily="34" charset="0"/>
              </a:rPr>
              <a:t>, File Explorer, </a:t>
            </a:r>
            <a:r>
              <a:rPr lang="tr-TR" dirty="0" err="1">
                <a:solidFill>
                  <a:srgbClr val="222222"/>
                </a:solidFill>
                <a:latin typeface="Verdana" panose="020B0604030504040204" pitchFamily="34" charset="0"/>
              </a:rPr>
              <a:t>Chrome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some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other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using</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different</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protocols</a:t>
            </a:r>
            <a:r>
              <a:rPr lang="tr-TR" dirty="0">
                <a:solidFill>
                  <a:srgbClr val="222222"/>
                </a:solidFill>
                <a:latin typeface="Verdana" panose="020B0604030504040204" pitchFamily="34" charset="0"/>
              </a:rPr>
              <a:t> HTTP (web </a:t>
            </a:r>
            <a:r>
              <a:rPr lang="tr-TR" dirty="0" err="1">
                <a:solidFill>
                  <a:srgbClr val="222222"/>
                </a:solidFill>
                <a:latin typeface="Verdana" panose="020B0604030504040204" pitchFamily="34" charset="0"/>
              </a:rPr>
              <a:t>communication</a:t>
            </a:r>
            <a:r>
              <a:rPr lang="tr-TR" dirty="0">
                <a:solidFill>
                  <a:srgbClr val="222222"/>
                </a:solidFill>
                <a:latin typeface="Verdana" panose="020B0604030504040204" pitchFamily="34" charset="0"/>
              </a:rPr>
              <a:t>), HTTPS (</a:t>
            </a:r>
            <a:r>
              <a:rPr lang="tr-TR" dirty="0" err="1">
                <a:solidFill>
                  <a:srgbClr val="222222"/>
                </a:solidFill>
                <a:latin typeface="Verdana" panose="020B0604030504040204" pitchFamily="34" charset="0"/>
              </a:rPr>
              <a:t>Secured</a:t>
            </a:r>
            <a:r>
              <a:rPr lang="tr-TR" dirty="0">
                <a:solidFill>
                  <a:srgbClr val="222222"/>
                </a:solidFill>
                <a:latin typeface="Verdana" panose="020B0604030504040204" pitchFamily="34" charset="0"/>
              </a:rPr>
              <a:t> web </a:t>
            </a:r>
            <a:r>
              <a:rPr lang="tr-TR" dirty="0" err="1">
                <a:solidFill>
                  <a:srgbClr val="222222"/>
                </a:solidFill>
                <a:latin typeface="Verdana" panose="020B0604030504040204" pitchFamily="34" charset="0"/>
              </a:rPr>
              <a:t>communication</a:t>
            </a:r>
            <a:r>
              <a:rPr lang="tr-TR" dirty="0">
                <a:solidFill>
                  <a:srgbClr val="222222"/>
                </a:solidFill>
                <a:latin typeface="Verdana" panose="020B0604030504040204" pitchFamily="34" charset="0"/>
              </a:rPr>
              <a:t>), SMB (file transfer).</a:t>
            </a:r>
            <a:endParaRPr lang="tr-TR" dirty="0"/>
          </a:p>
        </p:txBody>
      </p:sp>
      <p:sp>
        <p:nvSpPr>
          <p:cNvPr id="13" name="TextBox 12">
            <a:extLst>
              <a:ext uri="{FF2B5EF4-FFF2-40B4-BE49-F238E27FC236}">
                <a16:creationId xmlns:a16="http://schemas.microsoft.com/office/drawing/2014/main" id="{A0721D04-C76E-E749-8917-AF2F3C746D67}"/>
              </a:ext>
            </a:extLst>
          </p:cNvPr>
          <p:cNvSpPr txBox="1"/>
          <p:nvPr/>
        </p:nvSpPr>
        <p:spPr>
          <a:xfrm>
            <a:off x="6810233" y="4480850"/>
            <a:ext cx="4906506" cy="923330"/>
          </a:xfrm>
          <a:prstGeom prst="rect">
            <a:avLst/>
          </a:prstGeom>
          <a:noFill/>
        </p:spPr>
        <p:txBody>
          <a:bodyPr wrap="square" rtlCol="0">
            <a:spAutoFit/>
          </a:bodyPr>
          <a:lstStyle/>
          <a:p>
            <a:r>
              <a:rPr lang="tr-TR" dirty="0" err="1"/>
              <a:t>The</a:t>
            </a:r>
            <a:r>
              <a:rPr lang="tr-TR" dirty="0"/>
              <a:t> </a:t>
            </a:r>
            <a:r>
              <a:rPr lang="tr-TR" b="1" dirty="0"/>
              <a:t>transport</a:t>
            </a:r>
            <a:r>
              <a:rPr lang="tr-TR" dirty="0"/>
              <a:t> </a:t>
            </a:r>
            <a:r>
              <a:rPr lang="tr-TR" dirty="0" err="1"/>
              <a:t>layer</a:t>
            </a:r>
            <a:r>
              <a:rPr lang="tr-TR" dirty="0"/>
              <a:t> </a:t>
            </a:r>
            <a:r>
              <a:rPr lang="tr-TR" dirty="0">
                <a:solidFill>
                  <a:srgbClr val="222222"/>
                </a:solidFill>
                <a:latin typeface="Verdana" panose="020B0604030504040204" pitchFamily="34" charset="0"/>
              </a:rPr>
              <a:t>(layer-4) </a:t>
            </a:r>
            <a:r>
              <a:rPr lang="tr-TR" dirty="0"/>
              <a:t>in </a:t>
            </a:r>
            <a:r>
              <a:rPr lang="tr-TR" dirty="0" err="1"/>
              <a:t>the</a:t>
            </a:r>
            <a:r>
              <a:rPr lang="tr-TR" dirty="0"/>
              <a:t> OSI model </a:t>
            </a:r>
            <a:r>
              <a:rPr lang="tr-TR" dirty="0" err="1"/>
              <a:t>takes</a:t>
            </a:r>
            <a:r>
              <a:rPr lang="tr-TR" dirty="0"/>
              <a:t> </a:t>
            </a:r>
            <a:r>
              <a:rPr lang="tr-TR" dirty="0" err="1"/>
              <a:t>care</a:t>
            </a:r>
            <a:r>
              <a:rPr lang="tr-TR" dirty="0"/>
              <a:t> of data transfer </a:t>
            </a:r>
            <a:r>
              <a:rPr lang="tr-TR" dirty="0" err="1"/>
              <a:t>between</a:t>
            </a:r>
            <a:r>
              <a:rPr lang="tr-TR" dirty="0"/>
              <a:t> </a:t>
            </a:r>
            <a:r>
              <a:rPr lang="tr-TR" dirty="0" err="1"/>
              <a:t>different</a:t>
            </a:r>
            <a:r>
              <a:rPr lang="tr-TR" dirty="0"/>
              <a:t> </a:t>
            </a:r>
            <a:r>
              <a:rPr lang="tr-TR" dirty="0" err="1"/>
              <a:t>networks</a:t>
            </a:r>
            <a:r>
              <a:rPr lang="tr-TR" dirty="0"/>
              <a:t>. </a:t>
            </a:r>
          </a:p>
        </p:txBody>
      </p:sp>
      <p:pic>
        <p:nvPicPr>
          <p:cNvPr id="15" name="Picture 14">
            <a:extLst>
              <a:ext uri="{FF2B5EF4-FFF2-40B4-BE49-F238E27FC236}">
                <a16:creationId xmlns:a16="http://schemas.microsoft.com/office/drawing/2014/main" id="{4B0AE9A2-1790-734A-A357-004F4993CE67}"/>
              </a:ext>
            </a:extLst>
          </p:cNvPr>
          <p:cNvPicPr>
            <a:picLocks noChangeAspect="1"/>
          </p:cNvPicPr>
          <p:nvPr/>
        </p:nvPicPr>
        <p:blipFill rotWithShape="1">
          <a:blip r:embed="rId3"/>
          <a:srcRect r="64153"/>
          <a:stretch/>
        </p:blipFill>
        <p:spPr>
          <a:xfrm>
            <a:off x="8824604" y="324243"/>
            <a:ext cx="2107253" cy="3349442"/>
          </a:xfrm>
          <a:prstGeom prst="rect">
            <a:avLst/>
          </a:prstGeom>
        </p:spPr>
      </p:pic>
      <p:sp>
        <p:nvSpPr>
          <p:cNvPr id="16" name="Rectangle 15">
            <a:extLst>
              <a:ext uri="{FF2B5EF4-FFF2-40B4-BE49-F238E27FC236}">
                <a16:creationId xmlns:a16="http://schemas.microsoft.com/office/drawing/2014/main" id="{CD0EA221-B4C8-1549-A764-3A72469783DD}"/>
              </a:ext>
            </a:extLst>
          </p:cNvPr>
          <p:cNvSpPr/>
          <p:nvPr/>
        </p:nvSpPr>
        <p:spPr>
          <a:xfrm>
            <a:off x="147714" y="2912885"/>
            <a:ext cx="7009451" cy="1200329"/>
          </a:xfrm>
          <a:prstGeom prst="rect">
            <a:avLst/>
          </a:prstGeom>
        </p:spPr>
        <p:txBody>
          <a:bodyPr wrap="square">
            <a:spAutoFit/>
          </a:bodyPr>
          <a:lstStyle/>
          <a:p>
            <a:pPr algn="just"/>
            <a:r>
              <a:rPr lang="tr-TR" b="1" dirty="0">
                <a:solidFill>
                  <a:srgbClr val="222222"/>
                </a:solidFill>
                <a:latin typeface="arial" panose="020B0604020202020204" pitchFamily="34" charset="0"/>
              </a:rPr>
              <a:t>OSI</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pronounced</a:t>
            </a:r>
            <a:r>
              <a:rPr lang="tr-TR" dirty="0">
                <a:solidFill>
                  <a:srgbClr val="222222"/>
                </a:solidFill>
                <a:latin typeface="arial" panose="020B0604020202020204" pitchFamily="34" charset="0"/>
              </a:rPr>
              <a:t> as </a:t>
            </a:r>
            <a:r>
              <a:rPr lang="tr-TR" dirty="0" err="1">
                <a:solidFill>
                  <a:srgbClr val="222222"/>
                </a:solidFill>
                <a:latin typeface="arial" panose="020B0604020202020204" pitchFamily="34" charset="0"/>
              </a:rPr>
              <a:t>separate</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letters</a:t>
            </a:r>
            <a:r>
              <a:rPr lang="tr-TR" dirty="0">
                <a:solidFill>
                  <a:srgbClr val="222222"/>
                </a:solidFill>
                <a:latin typeface="arial" panose="020B0604020202020204" pitchFamily="34" charset="0"/>
              </a:rPr>
              <a:t>) is </a:t>
            </a:r>
            <a:r>
              <a:rPr lang="tr-TR" dirty="0" err="1">
                <a:solidFill>
                  <a:srgbClr val="222222"/>
                </a:solidFill>
                <a:latin typeface="arial" panose="020B0604020202020204" pitchFamily="34" charset="0"/>
              </a:rPr>
              <a:t>short</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Open </a:t>
            </a:r>
            <a:r>
              <a:rPr lang="tr-TR" dirty="0" err="1">
                <a:solidFill>
                  <a:srgbClr val="222222"/>
                </a:solidFill>
                <a:latin typeface="arial" panose="020B0604020202020204" pitchFamily="34" charset="0"/>
              </a:rPr>
              <a:t>System</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Interconnection</a:t>
            </a:r>
            <a:r>
              <a:rPr lang="tr-TR" dirty="0">
                <a:solidFill>
                  <a:srgbClr val="222222"/>
                </a:solidFill>
                <a:latin typeface="arial" panose="020B0604020202020204" pitchFamily="34" charset="0"/>
              </a:rPr>
              <a:t>. </a:t>
            </a:r>
            <a:r>
              <a:rPr lang="tr-TR" b="1" dirty="0">
                <a:solidFill>
                  <a:srgbClr val="222222"/>
                </a:solidFill>
                <a:latin typeface="arial" panose="020B0604020202020204" pitchFamily="34" charset="0"/>
              </a:rPr>
              <a:t>OSI</a:t>
            </a:r>
            <a:r>
              <a:rPr lang="tr-TR" dirty="0">
                <a:solidFill>
                  <a:srgbClr val="222222"/>
                </a:solidFill>
                <a:latin typeface="arial" panose="020B0604020202020204" pitchFamily="34" charset="0"/>
              </a:rPr>
              <a:t> is an ISO </a:t>
            </a:r>
            <a:r>
              <a:rPr lang="tr-TR" dirty="0" err="1">
                <a:solidFill>
                  <a:srgbClr val="222222"/>
                </a:solidFill>
                <a:latin typeface="arial" panose="020B0604020202020204" pitchFamily="34" charset="0"/>
              </a:rPr>
              <a:t>standard</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worldwide</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communications</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that</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defines</a:t>
            </a:r>
            <a:r>
              <a:rPr lang="tr-TR" dirty="0">
                <a:solidFill>
                  <a:srgbClr val="222222"/>
                </a:solidFill>
                <a:latin typeface="arial" panose="020B0604020202020204" pitchFamily="34" charset="0"/>
              </a:rPr>
              <a:t> a </a:t>
            </a:r>
            <a:r>
              <a:rPr lang="tr-TR" dirty="0" err="1">
                <a:solidFill>
                  <a:srgbClr val="222222"/>
                </a:solidFill>
                <a:latin typeface="arial" panose="020B0604020202020204" pitchFamily="34" charset="0"/>
              </a:rPr>
              <a:t>networking</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framework</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implementing</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protocols</a:t>
            </a:r>
            <a:r>
              <a:rPr lang="tr-TR" dirty="0">
                <a:solidFill>
                  <a:srgbClr val="222222"/>
                </a:solidFill>
                <a:latin typeface="arial" panose="020B0604020202020204" pitchFamily="34" charset="0"/>
              </a:rPr>
              <a:t> in seven </a:t>
            </a:r>
            <a:r>
              <a:rPr lang="tr-TR" dirty="0" err="1">
                <a:solidFill>
                  <a:srgbClr val="222222"/>
                </a:solidFill>
                <a:latin typeface="arial" panose="020B0604020202020204" pitchFamily="34" charset="0"/>
              </a:rPr>
              <a:t>layers</a:t>
            </a:r>
            <a:r>
              <a:rPr lang="tr-TR" dirty="0">
                <a:solidFill>
                  <a:srgbClr val="222222"/>
                </a:solidFill>
                <a:latin typeface="arial" panose="020B0604020202020204" pitchFamily="34" charset="0"/>
              </a:rPr>
              <a:t>.</a:t>
            </a:r>
            <a:endParaRPr lang="tr-TR" dirty="0"/>
          </a:p>
        </p:txBody>
      </p:sp>
    </p:spTree>
    <p:extLst>
      <p:ext uri="{BB962C8B-B14F-4D97-AF65-F5344CB8AC3E}">
        <p14:creationId xmlns:p14="http://schemas.microsoft.com/office/powerpoint/2010/main" val="396916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08F29F-C8A2-CA45-8182-93DC4F6C49BB}"/>
              </a:ext>
            </a:extLst>
          </p:cNvPr>
          <p:cNvSpPr>
            <a:spLocks noChangeArrowheads="1"/>
          </p:cNvSpPr>
          <p:nvPr/>
        </p:nvSpPr>
        <p:spPr bwMode="auto">
          <a:xfrm>
            <a:off x="0" y="-218624"/>
            <a:ext cx="25646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30A23C91-DB23-7B42-9579-CC0AFD07710B}"/>
              </a:ext>
            </a:extLst>
          </p:cNvPr>
          <p:cNvSpPr txBox="1"/>
          <p:nvPr/>
        </p:nvSpPr>
        <p:spPr>
          <a:xfrm>
            <a:off x="429903" y="901014"/>
            <a:ext cx="11332193" cy="5478423"/>
          </a:xfrm>
          <a:prstGeom prst="rect">
            <a:avLst/>
          </a:prstGeom>
          <a:noFill/>
        </p:spPr>
        <p:txBody>
          <a:bodyPr wrap="square" rtlCol="0">
            <a:spAutoFit/>
          </a:bodyPr>
          <a:lstStyle/>
          <a:p>
            <a:pPr lvl="0" eaLnBrk="0" fontAlgn="base" hangingPunct="0">
              <a:spcBef>
                <a:spcPct val="0"/>
              </a:spcBef>
              <a:spcAft>
                <a:spcPct val="0"/>
              </a:spcAft>
            </a:pPr>
            <a:r>
              <a:rPr lang="tr-TR" altLang="tr-TR" dirty="0">
                <a:solidFill>
                  <a:srgbClr val="242729"/>
                </a:solidFill>
                <a:latin typeface="inherit"/>
                <a:cs typeface="Arial" panose="020B0604020202020204" pitchFamily="34" charset="0"/>
              </a:rPr>
              <a:t>NLB </a:t>
            </a:r>
            <a:r>
              <a:rPr lang="tr-TR" altLang="tr-TR" dirty="0" err="1">
                <a:solidFill>
                  <a:srgbClr val="242729"/>
                </a:solidFill>
                <a:latin typeface="inherit"/>
                <a:cs typeface="Arial" panose="020B0604020202020204" pitchFamily="34" charset="0"/>
              </a:rPr>
              <a:t>provides</a:t>
            </a:r>
            <a:r>
              <a:rPr lang="tr-TR" altLang="tr-TR" dirty="0">
                <a:solidFill>
                  <a:srgbClr val="242729"/>
                </a:solidFill>
                <a:latin typeface="inherit"/>
                <a:cs typeface="Arial" panose="020B0604020202020204" pitchFamily="34" charset="0"/>
              </a:rPr>
              <a:t> </a:t>
            </a:r>
            <a:r>
              <a:rPr lang="tr-TR" altLang="tr-TR" b="1" dirty="0" err="1">
                <a:solidFill>
                  <a:srgbClr val="242729"/>
                </a:solidFill>
                <a:latin typeface="inherit"/>
                <a:cs typeface="Arial" panose="020B0604020202020204" pitchFamily="34" charset="0"/>
              </a:rPr>
              <a:t>static</a:t>
            </a:r>
            <a:r>
              <a:rPr lang="tr-TR" altLang="tr-TR" b="1" dirty="0">
                <a:solidFill>
                  <a:srgbClr val="242729"/>
                </a:solidFill>
                <a:latin typeface="inherit"/>
                <a:cs typeface="Arial" panose="020B0604020202020204" pitchFamily="34" charset="0"/>
              </a:rPr>
              <a:t> IP</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address</a:t>
            </a:r>
            <a:r>
              <a:rPr lang="tr-TR" altLang="tr-TR" dirty="0">
                <a:solidFill>
                  <a:srgbClr val="242729"/>
                </a:solidFill>
                <a:latin typeface="inherit"/>
                <a:cs typeface="Arial" panose="020B0604020202020204" pitchFamily="34" charset="0"/>
              </a:rPr>
              <a:t>, ALB </a:t>
            </a:r>
            <a:r>
              <a:rPr lang="tr-TR" altLang="tr-TR" dirty="0" err="1">
                <a:solidFill>
                  <a:srgbClr val="242729"/>
                </a:solidFill>
                <a:latin typeface="inherit"/>
                <a:cs typeface="Arial" panose="020B0604020202020204" pitchFamily="34" charset="0"/>
              </a:rPr>
              <a:t>does</a:t>
            </a:r>
            <a:r>
              <a:rPr lang="tr-TR" altLang="tr-TR" dirty="0">
                <a:solidFill>
                  <a:srgbClr val="242729"/>
                </a:solidFill>
                <a:latin typeface="inherit"/>
                <a:cs typeface="Arial" panose="020B0604020202020204" pitchFamily="34" charset="0"/>
              </a:rPr>
              <a:t> not. </a:t>
            </a:r>
            <a:r>
              <a:rPr lang="tr-TR" altLang="tr-TR" dirty="0" err="1">
                <a:solidFill>
                  <a:srgbClr val="242729"/>
                </a:solidFill>
                <a:latin typeface="inherit"/>
                <a:cs typeface="Arial" panose="020B0604020202020204" pitchFamily="34" charset="0"/>
              </a:rPr>
              <a:t>So</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use</a:t>
            </a:r>
            <a:r>
              <a:rPr lang="tr-TR" altLang="tr-TR" dirty="0">
                <a:solidFill>
                  <a:srgbClr val="242729"/>
                </a:solidFill>
                <a:latin typeface="inherit"/>
                <a:cs typeface="Arial" panose="020B0604020202020204" pitchFamily="34" charset="0"/>
              </a:rPr>
              <a:t> it </a:t>
            </a: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a:t>
            </a:r>
            <a:r>
              <a:rPr lang="tr-TR" altLang="tr-TR" dirty="0">
                <a:solidFill>
                  <a:srgbClr val="242729"/>
                </a:solidFill>
                <a:latin typeface="inherit"/>
                <a:cs typeface="Arial" panose="020B0604020202020204" pitchFamily="34" charset="0"/>
              </a:rPr>
              <a:t> a </a:t>
            </a:r>
            <a:r>
              <a:rPr lang="tr-TR" altLang="tr-TR" dirty="0" err="1">
                <a:solidFill>
                  <a:srgbClr val="242729"/>
                </a:solidFill>
                <a:latin typeface="inherit"/>
                <a:cs typeface="Arial" panose="020B0604020202020204" pitchFamily="34" charset="0"/>
              </a:rPr>
              <a:t>static</a:t>
            </a:r>
            <a:r>
              <a:rPr lang="tr-TR" altLang="tr-TR" dirty="0">
                <a:solidFill>
                  <a:srgbClr val="242729"/>
                </a:solidFill>
                <a:latin typeface="inherit"/>
                <a:cs typeface="Arial" panose="020B0604020202020204" pitchFamily="34" charset="0"/>
              </a:rPr>
              <a:t> IP </a:t>
            </a:r>
            <a:r>
              <a:rPr lang="tr-TR" altLang="tr-TR" dirty="0" err="1">
                <a:solidFill>
                  <a:srgbClr val="242729"/>
                </a:solidFill>
                <a:latin typeface="inherit"/>
                <a:cs typeface="Arial" panose="020B0604020202020204" pitchFamily="34" charset="0"/>
              </a:rPr>
              <a:t>for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your</a:t>
            </a:r>
            <a:r>
              <a:rPr lang="tr-TR" altLang="tr-TR" dirty="0">
                <a:solidFill>
                  <a:srgbClr val="242729"/>
                </a:solidFill>
                <a:latin typeface="inherit"/>
                <a:cs typeface="Arial" panose="020B0604020202020204" pitchFamily="34" charset="0"/>
              </a:rPr>
              <a:t> LB. </a:t>
            </a:r>
            <a:r>
              <a:rPr lang="tr-TR" altLang="tr-TR" dirty="0" err="1">
                <a:solidFill>
                  <a:srgbClr val="242729"/>
                </a:solidFill>
                <a:latin typeface="inherit"/>
                <a:cs typeface="Arial" panose="020B0604020202020204" pitchFamily="34" charset="0"/>
              </a:rPr>
              <a:t>Similarly</a:t>
            </a:r>
            <a:r>
              <a:rPr lang="tr-TR" altLang="tr-TR" dirty="0">
                <a:solidFill>
                  <a:srgbClr val="242729"/>
                </a:solidFill>
                <a:latin typeface="inherit"/>
                <a:cs typeface="Arial" panose="020B0604020202020204" pitchFamily="34" charset="0"/>
              </a:rPr>
              <a:t>, it is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only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can </a:t>
            </a:r>
            <a:r>
              <a:rPr lang="tr-TR" altLang="tr-TR" dirty="0" err="1">
                <a:solidFill>
                  <a:srgbClr val="FF0000"/>
                </a:solidFill>
                <a:latin typeface="inherit"/>
                <a:cs typeface="Arial" panose="020B0604020202020204" pitchFamily="34" charset="0"/>
              </a:rPr>
              <a:t>use</a:t>
            </a:r>
            <a:r>
              <a:rPr lang="tr-TR" altLang="tr-TR" dirty="0">
                <a:solidFill>
                  <a:srgbClr val="FF0000"/>
                </a:solidFill>
                <a:latin typeface="inherit"/>
                <a:cs typeface="Arial" panose="020B0604020202020204" pitchFamily="34" charset="0"/>
              </a:rPr>
              <a:t> </a:t>
            </a:r>
            <a:r>
              <a:rPr lang="tr-TR" altLang="tr-TR" b="1" dirty="0" err="1">
                <a:solidFill>
                  <a:srgbClr val="FF0000"/>
                </a:solidFill>
                <a:latin typeface="inherit"/>
                <a:cs typeface="Arial" panose="020B0604020202020204" pitchFamily="34" charset="0"/>
              </a:rPr>
              <a:t>Elastic</a:t>
            </a:r>
            <a:r>
              <a:rPr lang="tr-TR" altLang="tr-TR" b="1" dirty="0">
                <a:solidFill>
                  <a:srgbClr val="FF0000"/>
                </a:solidFill>
                <a:latin typeface="inherit"/>
                <a:cs typeface="Arial" panose="020B0604020202020204" pitchFamily="34" charset="0"/>
              </a:rPr>
              <a:t> IP </a:t>
            </a:r>
            <a:r>
              <a:rPr lang="tr-TR" altLang="tr-TR" b="1" dirty="0" err="1">
                <a:solidFill>
                  <a:srgbClr val="FF0000"/>
                </a:solidFill>
                <a:latin typeface="inherit"/>
                <a:cs typeface="Arial" panose="020B0604020202020204" pitchFamily="34" charset="0"/>
              </a:rPr>
              <a:t>addresses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err="1">
                <a:solidFill>
                  <a:srgbClr val="242729"/>
                </a:solidFill>
                <a:latin typeface="inherit"/>
                <a:cs typeface="Arial" panose="020B0604020202020204" pitchFamily="34" charset="0"/>
              </a:rPr>
              <a:t>Use</a:t>
            </a:r>
            <a:r>
              <a:rPr lang="tr-TR" altLang="tr-TR" dirty="0">
                <a:solidFill>
                  <a:srgbClr val="242729"/>
                </a:solidFill>
                <a:latin typeface="inherit"/>
                <a:cs typeface="Arial" panose="020B0604020202020204" pitchFamily="34" charset="0"/>
              </a:rPr>
              <a:t> NLB </a:t>
            </a: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a:t>
            </a:r>
            <a:r>
              <a:rPr lang="tr-TR" altLang="tr-TR" dirty="0">
                <a:solidFill>
                  <a:srgbClr val="242729"/>
                </a:solidFill>
                <a:latin typeface="inherit"/>
                <a:cs typeface="Arial" panose="020B0604020202020204" pitchFamily="34" charset="0"/>
              </a:rPr>
              <a:t> </a:t>
            </a:r>
            <a:r>
              <a:rPr lang="tr-TR" altLang="tr-TR" b="1" dirty="0" err="1">
                <a:solidFill>
                  <a:srgbClr val="242729"/>
                </a:solidFill>
                <a:latin typeface="inherit"/>
                <a:cs typeface="Arial" panose="020B0604020202020204" pitchFamily="34" charset="0"/>
              </a:rPr>
              <a:t>end-to-end</a:t>
            </a:r>
            <a:r>
              <a:rPr lang="tr-TR" altLang="tr-TR" b="1" dirty="0">
                <a:solidFill>
                  <a:srgbClr val="242729"/>
                </a:solidFill>
                <a:latin typeface="inherit"/>
                <a:cs typeface="Arial" panose="020B0604020202020204" pitchFamily="34" charset="0"/>
              </a:rPr>
              <a:t> SSL </a:t>
            </a:r>
            <a:r>
              <a:rPr lang="tr-TR" altLang="tr-TR" b="1" dirty="0" err="1">
                <a:solidFill>
                  <a:srgbClr val="242729"/>
                </a:solidFill>
                <a:latin typeface="inherit"/>
                <a:cs typeface="Arial" panose="020B0604020202020204" pitchFamily="34" charset="0"/>
              </a:rPr>
              <a:t>encryption</a:t>
            </a:r>
            <a:r>
              <a:rPr lang="tr-TR" altLang="tr-TR" dirty="0">
                <a:solidFill>
                  <a:srgbClr val="242729"/>
                </a:solidFill>
                <a:latin typeface="inherit"/>
                <a:cs typeface="Arial" panose="020B0604020202020204" pitchFamily="34" charset="0"/>
              </a:rPr>
              <a:t>. ALB </a:t>
            </a:r>
            <a:r>
              <a:rPr lang="tr-TR" altLang="tr-TR" dirty="0" err="1">
                <a:solidFill>
                  <a:srgbClr val="242729"/>
                </a:solidFill>
                <a:latin typeface="inherit"/>
                <a:cs typeface="Arial" panose="020B0604020202020204" pitchFamily="34" charset="0"/>
              </a:rPr>
              <a:t>will</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always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terminate</a:t>
            </a:r>
            <a:r>
              <a:rPr lang="tr-TR" altLang="tr-TR" dirty="0">
                <a:solidFill>
                  <a:srgbClr val="242729"/>
                </a:solidFill>
                <a:latin typeface="inherit"/>
                <a:cs typeface="Arial" panose="020B0604020202020204" pitchFamily="34" charset="0"/>
              </a:rPr>
              <a:t> SSL </a:t>
            </a:r>
            <a:r>
              <a:rPr lang="tr-TR" altLang="tr-TR" dirty="0" err="1">
                <a:solidFill>
                  <a:srgbClr val="242729"/>
                </a:solidFill>
                <a:latin typeface="inherit"/>
                <a:cs typeface="Arial" panose="020B0604020202020204" pitchFamily="34" charset="0"/>
              </a:rPr>
              <a:t>connection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which</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may</a:t>
            </a:r>
            <a:r>
              <a:rPr lang="tr-TR" altLang="tr-TR" dirty="0">
                <a:solidFill>
                  <a:srgbClr val="242729"/>
                </a:solidFill>
                <a:latin typeface="inherit"/>
                <a:cs typeface="Arial" panose="020B0604020202020204" pitchFamily="34" charset="0"/>
              </a:rPr>
              <a:t> be not </a:t>
            </a:r>
            <a:r>
              <a:rPr lang="tr-TR" altLang="tr-TR" dirty="0" err="1">
                <a:solidFill>
                  <a:srgbClr val="242729"/>
                </a:solidFill>
                <a:latin typeface="inherit"/>
                <a:cs typeface="Arial" panose="020B0604020202020204" pitchFamily="34" charset="0"/>
              </a:rPr>
              <a:t>desired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due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strict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security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requirements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NLB is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only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type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can be </a:t>
            </a:r>
            <a:r>
              <a:rPr lang="tr-TR" altLang="tr-TR" dirty="0" err="1">
                <a:solidFill>
                  <a:srgbClr val="242729"/>
                </a:solidFill>
                <a:latin typeface="inherit"/>
                <a:cs typeface="Arial" panose="020B0604020202020204" pitchFamily="34" charset="0"/>
              </a:rPr>
              <a:t>used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for</a:t>
            </a:r>
            <a:r>
              <a:rPr lang="tr-TR" altLang="tr-TR" dirty="0">
                <a:solidFill>
                  <a:srgbClr val="242729"/>
                </a:solidFill>
                <a:latin typeface="inherit"/>
                <a:cs typeface="Arial" panose="020B0604020202020204" pitchFamily="34" charset="0"/>
              </a:rPr>
              <a:t> API Gateway </a:t>
            </a:r>
            <a:r>
              <a:rPr lang="tr-TR" altLang="tr-TR" u="sng" dirty="0">
                <a:solidFill>
                  <a:srgbClr val="242729"/>
                </a:solidFill>
                <a:latin typeface="inherit"/>
                <a:cs typeface="Arial" panose="020B0604020202020204" pitchFamily="34" charset="0"/>
                <a:hlinkClick r:id="rId2"/>
              </a:rPr>
              <a:t>VpcLink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or</a:t>
            </a:r>
            <a:r>
              <a:rPr lang="tr-TR" altLang="tr-TR" dirty="0">
                <a:solidFill>
                  <a:srgbClr val="242729"/>
                </a:solidFill>
                <a:latin typeface="inherit"/>
                <a:cs typeface="Arial" panose="020B0604020202020204" pitchFamily="34" charset="0"/>
              </a:rPr>
              <a:t> </a:t>
            </a:r>
            <a:r>
              <a:rPr lang="tr-TR" altLang="tr-TR" u="sng" dirty="0">
                <a:solidFill>
                  <a:srgbClr val="242729"/>
                </a:solidFill>
                <a:latin typeface="inherit"/>
                <a:cs typeface="Arial" panose="020B0604020202020204" pitchFamily="34" charset="0"/>
                <a:hlinkClick r:id="rId3"/>
              </a:rPr>
              <a:t>VPC PrivateLink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technologies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NLB </a:t>
            </a:r>
            <a:r>
              <a:rPr lang="tr-TR" altLang="tr-TR" dirty="0" err="1">
                <a:solidFill>
                  <a:srgbClr val="FF0000"/>
                </a:solidFill>
                <a:latin typeface="inherit"/>
                <a:cs typeface="Arial" panose="020B0604020202020204" pitchFamily="34" charset="0"/>
              </a:rPr>
              <a:t>does</a:t>
            </a:r>
            <a:r>
              <a:rPr lang="tr-TR" altLang="tr-TR" dirty="0">
                <a:solidFill>
                  <a:srgbClr val="FF0000"/>
                </a:solidFill>
                <a:latin typeface="inherit"/>
                <a:cs typeface="Arial" panose="020B0604020202020204" pitchFamily="34" charset="0"/>
              </a:rPr>
              <a:t> not </a:t>
            </a:r>
            <a:r>
              <a:rPr lang="tr-TR" altLang="tr-TR" dirty="0" err="1">
                <a:solidFill>
                  <a:srgbClr val="FF0000"/>
                </a:solidFill>
                <a:latin typeface="inherit"/>
                <a:cs typeface="Arial" panose="020B0604020202020204" pitchFamily="34" charset="0"/>
              </a:rPr>
              <a:t>have</a:t>
            </a:r>
            <a:r>
              <a:rPr lang="tr-TR" altLang="tr-TR" dirty="0">
                <a:solidFill>
                  <a:srgbClr val="FF0000"/>
                </a:solidFill>
                <a:latin typeface="inherit"/>
                <a:cs typeface="Arial" panose="020B0604020202020204" pitchFamily="34" charset="0"/>
              </a:rPr>
              <a:t> Security </a:t>
            </a:r>
            <a:r>
              <a:rPr lang="tr-TR" altLang="tr-TR" dirty="0" err="1">
                <a:solidFill>
                  <a:srgbClr val="FF0000"/>
                </a:solidFill>
                <a:latin typeface="inherit"/>
                <a:cs typeface="Arial" panose="020B0604020202020204" pitchFamily="34" charset="0"/>
              </a:rPr>
              <a:t>Groups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pPr>
            <a:endParaRPr lang="tr-TR" altLang="tr-TR" sz="4400" dirty="0">
              <a:solidFill>
                <a:srgbClr val="242729"/>
              </a:solidFill>
              <a:latin typeface="inherit"/>
              <a:cs typeface="Arial" panose="020B0604020202020204" pitchFamily="34" charset="0"/>
            </a:endParaRPr>
          </a:p>
          <a:p>
            <a:pPr lvl="0" eaLnBrk="0" fontAlgn="base" hangingPunct="0">
              <a:spcBef>
                <a:spcPct val="0"/>
              </a:spcBef>
              <a:spcAft>
                <a:spcPct val="0"/>
              </a:spcAft>
            </a:pP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compared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 an Application </a:t>
            </a:r>
            <a:r>
              <a:rPr lang="tr-TR" altLang="tr-TR" dirty="0" err="1">
                <a:solidFill>
                  <a:srgbClr val="242729"/>
                </a:solidFill>
                <a:latin typeface="inherit"/>
                <a:cs typeface="Arial" panose="020B0604020202020204" pitchFamily="34" charset="0"/>
              </a:rPr>
              <a:t>Load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 </a:t>
            </a:r>
            <a:r>
              <a:rPr lang="tr-TR" altLang="tr-TR" dirty="0" err="1">
                <a:solidFill>
                  <a:srgbClr val="242729"/>
                </a:solidFill>
                <a:latin typeface="inherit"/>
                <a:cs typeface="Arial" panose="020B0604020202020204" pitchFamily="34" charset="0"/>
              </a:rPr>
              <a:t>simple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explanation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goes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like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this</a:t>
            </a:r>
            <a:r>
              <a:rPr lang="tr-TR" altLang="tr-TR" dirty="0">
                <a:solidFill>
                  <a:srgbClr val="242729"/>
                </a:solidFill>
                <a:latin typeface="inherit"/>
                <a:cs typeface="Arial" panose="020B0604020202020204" pitchFamily="34" charset="0"/>
              </a:rPr>
              <a:t>: Network </a:t>
            </a:r>
            <a:r>
              <a:rPr lang="tr-TR" altLang="tr-TR" dirty="0" err="1">
                <a:solidFill>
                  <a:srgbClr val="242729"/>
                </a:solidFill>
                <a:latin typeface="inherit"/>
                <a:cs typeface="Arial" panose="020B0604020202020204" pitchFamily="34" charset="0"/>
              </a:rPr>
              <a:t>Load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is </a:t>
            </a:r>
            <a:r>
              <a:rPr lang="tr-TR" altLang="tr-TR" dirty="0" err="1">
                <a:solidFill>
                  <a:srgbClr val="242729"/>
                </a:solidFill>
                <a:latin typeface="inherit"/>
                <a:cs typeface="Arial" panose="020B0604020202020204" pitchFamily="34" charset="0"/>
              </a:rPr>
              <a:t>used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anywhere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where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application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behind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doesn't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work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over</a:t>
            </a:r>
            <a:r>
              <a:rPr lang="tr-TR" altLang="tr-TR" dirty="0">
                <a:solidFill>
                  <a:srgbClr val="242729"/>
                </a:solidFill>
                <a:latin typeface="inherit"/>
                <a:cs typeface="Arial" panose="020B0604020202020204" pitchFamily="34" charset="0"/>
              </a:rPr>
              <a:t> HTTP(S), but </a:t>
            </a:r>
            <a:r>
              <a:rPr lang="tr-TR" altLang="tr-TR" dirty="0" err="1">
                <a:solidFill>
                  <a:srgbClr val="242729"/>
                </a:solidFill>
                <a:latin typeface="inherit"/>
                <a:cs typeface="Arial" panose="020B0604020202020204" pitchFamily="34" charset="0"/>
              </a:rPr>
              <a:t>uses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some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other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protocol</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Including</a:t>
            </a:r>
            <a:r>
              <a:rPr lang="tr-TR" altLang="tr-TR" dirty="0">
                <a:solidFill>
                  <a:srgbClr val="242729"/>
                </a:solidFill>
                <a:latin typeface="inherit"/>
                <a:cs typeface="Arial" panose="020B0604020202020204" pitchFamily="34" charset="0"/>
              </a:rPr>
              <a:t>, but not </a:t>
            </a:r>
            <a:r>
              <a:rPr lang="tr-TR" altLang="tr-TR" dirty="0" err="1">
                <a:solidFill>
                  <a:srgbClr val="242729"/>
                </a:solidFill>
                <a:latin typeface="inherit"/>
                <a:cs typeface="Arial" panose="020B0604020202020204" pitchFamily="34" charset="0"/>
              </a:rPr>
              <a:t>limited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a:t>
            </a:r>
            <a:endParaRPr lang="tr-TR" altLang="tr-TR" dirty="0">
              <a:solidFill>
                <a:srgbClr val="242729"/>
              </a:solidFill>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tr-TR" altLang="tr-TR" dirty="0" err="1">
                <a:solidFill>
                  <a:srgbClr val="242729"/>
                </a:solidFill>
                <a:latin typeface="inherit"/>
                <a:cs typeface="Arial" panose="020B0604020202020204" pitchFamily="34" charset="0"/>
              </a:rPr>
              <a:t>Legacy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applications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implement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custom</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protocol</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NTP </a:t>
            </a:r>
            <a:r>
              <a:rPr lang="tr-TR" altLang="tr-TR" dirty="0" err="1">
                <a:solidFill>
                  <a:srgbClr val="242729"/>
                </a:solidFill>
                <a:latin typeface="inherit"/>
                <a:cs typeface="Arial" panose="020B0604020202020204" pitchFamily="34" charset="0"/>
              </a:rPr>
              <a:t>servers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SMTP server.</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Database </a:t>
            </a:r>
            <a:r>
              <a:rPr lang="tr-TR" altLang="tr-TR" dirty="0" err="1">
                <a:solidFill>
                  <a:srgbClr val="FF0000"/>
                </a:solidFill>
                <a:latin typeface="inherit"/>
                <a:cs typeface="Arial" panose="020B0604020202020204" pitchFamily="34" charset="0"/>
              </a:rPr>
              <a:t>servers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MQTT </a:t>
            </a:r>
            <a:r>
              <a:rPr lang="tr-TR" altLang="tr-TR" dirty="0" err="1">
                <a:solidFill>
                  <a:srgbClr val="242729"/>
                </a:solidFill>
                <a:latin typeface="inherit"/>
                <a:cs typeface="Arial" panose="020B0604020202020204" pitchFamily="34" charset="0"/>
              </a:rPr>
              <a:t>brokers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High </a:t>
            </a:r>
            <a:r>
              <a:rPr lang="tr-TR" altLang="tr-TR" dirty="0" err="1">
                <a:solidFill>
                  <a:srgbClr val="242729"/>
                </a:solidFill>
                <a:latin typeface="inherit"/>
                <a:cs typeface="Arial" panose="020B0604020202020204" pitchFamily="34" charset="0"/>
              </a:rPr>
              <a:t>performance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queue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servers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ActiveMQ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RabbitMQ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ZeroMQ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etc</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Message </a:t>
            </a:r>
            <a:r>
              <a:rPr lang="tr-TR" altLang="tr-TR" dirty="0" err="1">
                <a:solidFill>
                  <a:srgbClr val="FF0000"/>
                </a:solidFill>
                <a:latin typeface="inherit"/>
                <a:cs typeface="Arial" panose="020B0604020202020204" pitchFamily="34" charset="0"/>
              </a:rPr>
              <a:t>processing</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applications</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think</a:t>
            </a:r>
            <a:r>
              <a:rPr lang="tr-TR" altLang="tr-TR" dirty="0">
                <a:solidFill>
                  <a:srgbClr val="FF0000"/>
                </a:solidFill>
                <a:latin typeface="inherit"/>
                <a:cs typeface="Arial" panose="020B0604020202020204" pitchFamily="34" charset="0"/>
              </a:rPr>
              <a:t> Kafka </a:t>
            </a:r>
            <a:r>
              <a:rPr lang="tr-TR" altLang="tr-TR" dirty="0" err="1">
                <a:solidFill>
                  <a:srgbClr val="FF0000"/>
                </a:solidFill>
                <a:latin typeface="inherit"/>
                <a:cs typeface="Arial" panose="020B0604020202020204" pitchFamily="34" charset="0"/>
              </a:rPr>
              <a:t>and</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Co</a:t>
            </a:r>
            <a:r>
              <a:rPr lang="tr-TR" altLang="tr-TR" dirty="0">
                <a:solidFill>
                  <a:srgbClr val="FF0000"/>
                </a:solidFill>
                <a:latin typeface="inherit"/>
                <a:cs typeface="Arial" panose="020B0604020202020204" pitchFamily="34" charset="0"/>
              </a:rPr>
              <a:t>.).</a:t>
            </a:r>
          </a:p>
          <a:p>
            <a:endParaRPr lang="tr-TR" dirty="0"/>
          </a:p>
        </p:txBody>
      </p:sp>
    </p:spTree>
    <p:extLst>
      <p:ext uri="{BB962C8B-B14F-4D97-AF65-F5344CB8AC3E}">
        <p14:creationId xmlns:p14="http://schemas.microsoft.com/office/powerpoint/2010/main" val="281881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0C7C77-F4BD-8641-A887-64C1FD8DF9AE}"/>
              </a:ext>
            </a:extLst>
          </p:cNvPr>
          <p:cNvSpPr/>
          <p:nvPr/>
        </p:nvSpPr>
        <p:spPr>
          <a:xfrm>
            <a:off x="605882" y="912806"/>
            <a:ext cx="11390499" cy="5693866"/>
          </a:xfrm>
          <a:prstGeom prst="rect">
            <a:avLst/>
          </a:prstGeom>
        </p:spPr>
        <p:txBody>
          <a:bodyPr wrap="square">
            <a:spAutoFit/>
          </a:bodyPr>
          <a:lstStyle/>
          <a:p>
            <a:r>
              <a:rPr lang="tr-TR" sz="2800" dirty="0" err="1">
                <a:latin typeface="medium-content-serif-font"/>
              </a:rPr>
              <a:t>The</a:t>
            </a:r>
            <a:r>
              <a:rPr lang="tr-TR" sz="2800" dirty="0">
                <a:latin typeface="medium-content-serif-font"/>
              </a:rPr>
              <a:t> </a:t>
            </a:r>
            <a:r>
              <a:rPr lang="tr-TR" sz="2800" dirty="0" err="1">
                <a:latin typeface="medium-content-serif-font"/>
              </a:rPr>
              <a:t>other</a:t>
            </a:r>
            <a:r>
              <a:rPr lang="tr-TR" sz="2800" dirty="0">
                <a:latin typeface="medium-content-serif-font"/>
              </a:rPr>
              <a:t> </a:t>
            </a:r>
            <a:r>
              <a:rPr lang="tr-TR" sz="2800" dirty="0" err="1">
                <a:latin typeface="medium-content-serif-font"/>
              </a:rPr>
              <a:t>difference</a:t>
            </a:r>
            <a:r>
              <a:rPr lang="tr-TR" sz="2800" dirty="0">
                <a:latin typeface="medium-content-serif-font"/>
              </a:rPr>
              <a:t> </a:t>
            </a:r>
            <a:r>
              <a:rPr lang="tr-TR" sz="2800" dirty="0" err="1">
                <a:latin typeface="medium-content-serif-font"/>
              </a:rPr>
              <a:t>between</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two</a:t>
            </a:r>
            <a:r>
              <a:rPr lang="tr-TR" sz="2800" dirty="0">
                <a:latin typeface="medium-content-serif-font"/>
              </a:rPr>
              <a:t> is </a:t>
            </a:r>
            <a:r>
              <a:rPr lang="tr-TR" sz="2800" dirty="0" err="1">
                <a:latin typeface="medium-content-serif-font"/>
              </a:rPr>
              <a:t>important</a:t>
            </a:r>
            <a:r>
              <a:rPr lang="tr-TR" sz="2800" dirty="0">
                <a:latin typeface="medium-content-serif-font"/>
              </a:rPr>
              <a:t> </a:t>
            </a:r>
            <a:r>
              <a:rPr lang="tr-TR" sz="2800" dirty="0" err="1">
                <a:latin typeface="medium-content-serif-font"/>
              </a:rPr>
              <a:t>because</a:t>
            </a:r>
            <a:r>
              <a:rPr lang="tr-TR" sz="2800" dirty="0">
                <a:latin typeface="medium-content-serif-font"/>
              </a:rPr>
              <a:t> network </a:t>
            </a:r>
            <a:r>
              <a:rPr lang="tr-TR" sz="2800" dirty="0">
                <a:latin typeface="medium-content-serif-font"/>
                <a:hlinkClick r:id="rId2"/>
              </a:rPr>
              <a:t>load balancing</a:t>
            </a:r>
            <a:r>
              <a:rPr lang="tr-TR" sz="2800" dirty="0">
                <a:latin typeface="medium-content-serif-font"/>
              </a:rPr>
              <a:t> </a:t>
            </a:r>
            <a:r>
              <a:rPr lang="tr-TR" sz="2800" dirty="0" err="1">
                <a:latin typeface="medium-content-serif-font"/>
              </a:rPr>
              <a:t>cannot</a:t>
            </a:r>
            <a:r>
              <a:rPr lang="tr-TR" sz="2800" dirty="0">
                <a:latin typeface="medium-content-serif-font"/>
              </a:rPr>
              <a:t> </a:t>
            </a:r>
            <a:r>
              <a:rPr lang="tr-TR" sz="2800" dirty="0" err="1">
                <a:latin typeface="medium-content-serif-font"/>
              </a:rPr>
              <a:t>assure</a:t>
            </a:r>
            <a:r>
              <a:rPr lang="tr-TR" sz="2800" dirty="0">
                <a:latin typeface="medium-content-serif-font"/>
              </a:rPr>
              <a:t> </a:t>
            </a:r>
            <a:r>
              <a:rPr lang="tr-TR" sz="2800" dirty="0" err="1">
                <a:latin typeface="medium-content-serif-font"/>
              </a:rPr>
              <a:t>availability</a:t>
            </a:r>
            <a:r>
              <a:rPr lang="tr-TR" sz="2800" dirty="0">
                <a:latin typeface="medium-content-serif-font"/>
              </a:rPr>
              <a:t> of </a:t>
            </a:r>
            <a:r>
              <a:rPr lang="tr-TR" sz="2800" dirty="0" err="1">
                <a:latin typeface="medium-content-serif-font"/>
              </a:rPr>
              <a:t>the</a:t>
            </a:r>
            <a:r>
              <a:rPr lang="tr-TR" sz="2800" dirty="0">
                <a:latin typeface="medium-content-serif-font"/>
              </a:rPr>
              <a:t> </a:t>
            </a:r>
            <a:r>
              <a:rPr lang="tr-TR" sz="2800" i="1" dirty="0" err="1">
                <a:latin typeface="medium-content-serif-font"/>
              </a:rPr>
              <a:t>application</a:t>
            </a:r>
            <a:r>
              <a:rPr lang="tr-TR" sz="2800" i="1" dirty="0">
                <a:latin typeface="medium-content-serif-font"/>
              </a:rPr>
              <a:t>. </a:t>
            </a:r>
            <a:r>
              <a:rPr lang="tr-TR" sz="2800" dirty="0" err="1">
                <a:latin typeface="medium-content-serif-font"/>
              </a:rPr>
              <a:t>This</a:t>
            </a:r>
            <a:r>
              <a:rPr lang="tr-TR" sz="2800" dirty="0">
                <a:latin typeface="medium-content-serif-font"/>
              </a:rPr>
              <a:t> is </a:t>
            </a:r>
            <a:r>
              <a:rPr lang="tr-TR" sz="2800" dirty="0" err="1">
                <a:latin typeface="medium-content-serif-font"/>
              </a:rPr>
              <a:t>because</a:t>
            </a:r>
            <a:r>
              <a:rPr lang="tr-TR" sz="2800" dirty="0">
                <a:latin typeface="medium-content-serif-font"/>
              </a:rPr>
              <a:t> it </a:t>
            </a:r>
            <a:r>
              <a:rPr lang="tr-TR" sz="2800" dirty="0" err="1">
                <a:latin typeface="medium-content-serif-font"/>
              </a:rPr>
              <a:t>bases</a:t>
            </a:r>
            <a:r>
              <a:rPr lang="tr-TR" sz="2800" dirty="0">
                <a:latin typeface="medium-content-serif-font"/>
              </a:rPr>
              <a:t> </a:t>
            </a:r>
            <a:r>
              <a:rPr lang="tr-TR" sz="2800" dirty="0" err="1">
                <a:latin typeface="medium-content-serif-font"/>
              </a:rPr>
              <a:t>its</a:t>
            </a:r>
            <a:r>
              <a:rPr lang="tr-TR" sz="2800" dirty="0">
                <a:latin typeface="medium-content-serif-font"/>
              </a:rPr>
              <a:t> </a:t>
            </a:r>
            <a:r>
              <a:rPr lang="tr-TR" sz="2800" dirty="0" err="1">
                <a:latin typeface="medium-content-serif-font"/>
              </a:rPr>
              <a:t>decisions</a:t>
            </a:r>
            <a:r>
              <a:rPr lang="tr-TR" sz="2800" dirty="0">
                <a:latin typeface="medium-content-serif-font"/>
              </a:rPr>
              <a:t> </a:t>
            </a:r>
            <a:r>
              <a:rPr lang="tr-TR" sz="2800" dirty="0" err="1">
                <a:latin typeface="medium-content-serif-font"/>
              </a:rPr>
              <a:t>solely</a:t>
            </a:r>
            <a:r>
              <a:rPr lang="tr-TR" sz="2800" dirty="0">
                <a:latin typeface="medium-content-serif-font"/>
              </a:rPr>
              <a:t> on network </a:t>
            </a:r>
            <a:r>
              <a:rPr lang="tr-TR" sz="2800" dirty="0" err="1">
                <a:latin typeface="medium-content-serif-font"/>
              </a:rPr>
              <a:t>and</a:t>
            </a:r>
            <a:r>
              <a:rPr lang="tr-TR" sz="2800" dirty="0">
                <a:latin typeface="medium-content-serif-font"/>
              </a:rPr>
              <a:t> TCP-</a:t>
            </a:r>
            <a:r>
              <a:rPr lang="tr-TR" sz="2800" dirty="0" err="1">
                <a:latin typeface="medium-content-serif-font"/>
              </a:rPr>
              <a:t>layer</a:t>
            </a:r>
            <a:r>
              <a:rPr lang="tr-TR" sz="2800" dirty="0">
                <a:latin typeface="medium-content-serif-font"/>
              </a:rPr>
              <a:t> </a:t>
            </a:r>
            <a:r>
              <a:rPr lang="tr-TR" sz="2800" dirty="0" err="1">
                <a:latin typeface="medium-content-serif-font"/>
              </a:rPr>
              <a:t>variables</a:t>
            </a:r>
            <a:r>
              <a:rPr lang="tr-TR" sz="2800" dirty="0">
                <a:latin typeface="medium-content-serif-font"/>
              </a:rPr>
              <a:t> </a:t>
            </a:r>
            <a:r>
              <a:rPr lang="tr-TR" sz="2800" dirty="0" err="1">
                <a:latin typeface="medium-content-serif-font"/>
              </a:rPr>
              <a:t>and</a:t>
            </a:r>
            <a:r>
              <a:rPr lang="tr-TR" sz="2800" dirty="0">
                <a:latin typeface="medium-content-serif-font"/>
              </a:rPr>
              <a:t> has </a:t>
            </a:r>
            <a:r>
              <a:rPr lang="tr-TR" sz="2800" dirty="0" err="1">
                <a:latin typeface="medium-content-serif-font"/>
              </a:rPr>
              <a:t>no</a:t>
            </a:r>
            <a:r>
              <a:rPr lang="tr-TR" sz="2800" dirty="0">
                <a:latin typeface="medium-content-serif-font"/>
              </a:rPr>
              <a:t> </a:t>
            </a:r>
            <a:r>
              <a:rPr lang="tr-TR" sz="2800" dirty="0" err="1">
                <a:latin typeface="medium-content-serif-font"/>
              </a:rPr>
              <a:t>awareness</a:t>
            </a:r>
            <a:r>
              <a:rPr lang="tr-TR" sz="2800" dirty="0">
                <a:latin typeface="medium-content-serif-font"/>
              </a:rPr>
              <a:t> of </a:t>
            </a:r>
            <a:r>
              <a:rPr lang="tr-TR" sz="2800" dirty="0" err="1">
                <a:latin typeface="medium-content-serif-font"/>
              </a:rPr>
              <a:t>the</a:t>
            </a:r>
            <a:r>
              <a:rPr lang="tr-TR" sz="2800" dirty="0">
                <a:latin typeface="medium-content-serif-font"/>
              </a:rPr>
              <a:t> </a:t>
            </a:r>
            <a:r>
              <a:rPr lang="tr-TR" sz="2800" dirty="0" err="1">
                <a:latin typeface="medium-content-serif-font"/>
              </a:rPr>
              <a:t>application</a:t>
            </a:r>
            <a:r>
              <a:rPr lang="tr-TR" sz="2800" dirty="0">
                <a:latin typeface="medium-content-serif-font"/>
              </a:rPr>
              <a:t> at </a:t>
            </a:r>
            <a:r>
              <a:rPr lang="tr-TR" sz="2800" dirty="0" err="1">
                <a:latin typeface="medium-content-serif-font"/>
              </a:rPr>
              <a:t>all</a:t>
            </a:r>
            <a:r>
              <a:rPr lang="tr-TR" sz="2800" dirty="0">
                <a:latin typeface="medium-content-serif-font"/>
              </a:rPr>
              <a:t>. </a:t>
            </a:r>
          </a:p>
          <a:p>
            <a:endParaRPr lang="tr-TR" sz="2800" dirty="0">
              <a:latin typeface="medium-content-serif-font"/>
            </a:endParaRPr>
          </a:p>
          <a:p>
            <a:r>
              <a:rPr lang="tr-TR" sz="2800" dirty="0" err="1">
                <a:latin typeface="medium-content-serif-font"/>
              </a:rPr>
              <a:t>Generally</a:t>
            </a:r>
            <a:r>
              <a:rPr lang="tr-TR" sz="2800" dirty="0">
                <a:latin typeface="medium-content-serif-font"/>
              </a:rPr>
              <a:t> a network </a:t>
            </a:r>
            <a:r>
              <a:rPr lang="tr-TR" sz="2800" dirty="0" err="1">
                <a:latin typeface="medium-content-serif-font"/>
              </a:rPr>
              <a:t>load</a:t>
            </a:r>
            <a:r>
              <a:rPr lang="tr-TR" sz="2800" dirty="0">
                <a:latin typeface="medium-content-serif-font"/>
              </a:rPr>
              <a:t> </a:t>
            </a:r>
            <a:r>
              <a:rPr lang="tr-TR" sz="2800" dirty="0" err="1">
                <a:latin typeface="medium-content-serif-font"/>
              </a:rPr>
              <a:t>balancer</a:t>
            </a:r>
            <a:r>
              <a:rPr lang="tr-TR" sz="2800" dirty="0">
                <a:latin typeface="medium-content-serif-font"/>
              </a:rPr>
              <a:t> </a:t>
            </a:r>
            <a:r>
              <a:rPr lang="tr-TR" sz="2800" dirty="0" err="1">
                <a:latin typeface="medium-content-serif-font"/>
              </a:rPr>
              <a:t>will</a:t>
            </a:r>
            <a:r>
              <a:rPr lang="tr-TR" sz="2800" dirty="0">
                <a:latin typeface="medium-content-serif-font"/>
              </a:rPr>
              <a:t> </a:t>
            </a:r>
            <a:r>
              <a:rPr lang="tr-TR" sz="2800" dirty="0" err="1">
                <a:latin typeface="medium-content-serif-font"/>
              </a:rPr>
              <a:t>determine</a:t>
            </a:r>
            <a:r>
              <a:rPr lang="tr-TR" sz="2800" dirty="0">
                <a:latin typeface="medium-content-serif-font"/>
              </a:rPr>
              <a:t> “</a:t>
            </a:r>
            <a:r>
              <a:rPr lang="tr-TR" sz="2800" dirty="0" err="1">
                <a:latin typeface="medium-content-serif-font"/>
              </a:rPr>
              <a:t>availability</a:t>
            </a:r>
            <a:r>
              <a:rPr lang="tr-TR" sz="2800" dirty="0">
                <a:latin typeface="medium-content-serif-font"/>
              </a:rPr>
              <a:t>” </a:t>
            </a:r>
            <a:r>
              <a:rPr lang="tr-TR" sz="2800" dirty="0" err="1">
                <a:latin typeface="medium-content-serif-font"/>
              </a:rPr>
              <a:t>based</a:t>
            </a:r>
            <a:r>
              <a:rPr lang="tr-TR" sz="2800" dirty="0">
                <a:latin typeface="medium-content-serif-font"/>
              </a:rPr>
              <a:t> on </a:t>
            </a:r>
            <a:r>
              <a:rPr lang="tr-TR" sz="2800" dirty="0" err="1">
                <a:latin typeface="medium-content-serif-font"/>
              </a:rPr>
              <a:t>the</a:t>
            </a:r>
            <a:r>
              <a:rPr lang="tr-TR" sz="2800" dirty="0">
                <a:latin typeface="medium-content-serif-font"/>
              </a:rPr>
              <a:t> </a:t>
            </a:r>
            <a:r>
              <a:rPr lang="tr-TR" sz="2800" dirty="0" err="1">
                <a:latin typeface="medium-content-serif-font"/>
              </a:rPr>
              <a:t>ability</a:t>
            </a:r>
            <a:r>
              <a:rPr lang="tr-TR" sz="2800" dirty="0">
                <a:latin typeface="medium-content-serif-font"/>
              </a:rPr>
              <a:t> of a server </a:t>
            </a:r>
            <a:r>
              <a:rPr lang="tr-TR" sz="2800" dirty="0" err="1">
                <a:latin typeface="medium-content-serif-font"/>
              </a:rPr>
              <a:t>to</a:t>
            </a:r>
            <a:r>
              <a:rPr lang="tr-TR" sz="2800" dirty="0">
                <a:latin typeface="medium-content-serif-font"/>
              </a:rPr>
              <a:t> </a:t>
            </a:r>
            <a:r>
              <a:rPr lang="tr-TR" sz="2800" dirty="0" err="1">
                <a:latin typeface="medium-content-serif-font"/>
              </a:rPr>
              <a:t>respond</a:t>
            </a:r>
            <a:r>
              <a:rPr lang="tr-TR" sz="2800" dirty="0">
                <a:latin typeface="medium-content-serif-font"/>
              </a:rPr>
              <a:t> </a:t>
            </a:r>
            <a:r>
              <a:rPr lang="tr-TR" sz="2800" dirty="0" err="1">
                <a:latin typeface="medium-content-serif-font"/>
              </a:rPr>
              <a:t>to</a:t>
            </a:r>
            <a:r>
              <a:rPr lang="tr-TR" sz="2800" dirty="0">
                <a:latin typeface="medium-content-serif-font"/>
              </a:rPr>
              <a:t> ICMP </a:t>
            </a:r>
            <a:r>
              <a:rPr lang="tr-TR" sz="2800" dirty="0" err="1">
                <a:latin typeface="medium-content-serif-font"/>
              </a:rPr>
              <a:t>ping</a:t>
            </a:r>
            <a:r>
              <a:rPr lang="tr-TR" sz="2800" dirty="0">
                <a:latin typeface="medium-content-serif-font"/>
              </a:rPr>
              <a:t>, </a:t>
            </a:r>
            <a:r>
              <a:rPr lang="tr-TR" sz="2800" dirty="0" err="1">
                <a:latin typeface="medium-content-serif-font"/>
              </a:rPr>
              <a:t>or</a:t>
            </a:r>
            <a:r>
              <a:rPr lang="tr-TR" sz="2800" dirty="0">
                <a:latin typeface="medium-content-serif-font"/>
              </a:rPr>
              <a:t> </a:t>
            </a:r>
            <a:r>
              <a:rPr lang="tr-TR" sz="2800" dirty="0" err="1">
                <a:latin typeface="medium-content-serif-font"/>
              </a:rPr>
              <a:t>to</a:t>
            </a:r>
            <a:r>
              <a:rPr lang="tr-TR" sz="2800" dirty="0">
                <a:latin typeface="medium-content-serif-font"/>
              </a:rPr>
              <a:t> </a:t>
            </a:r>
            <a:r>
              <a:rPr lang="tr-TR" sz="2800" dirty="0" err="1">
                <a:latin typeface="medium-content-serif-font"/>
              </a:rPr>
              <a:t>correctly</a:t>
            </a:r>
            <a:r>
              <a:rPr lang="tr-TR" sz="2800" dirty="0">
                <a:latin typeface="medium-content-serif-font"/>
              </a:rPr>
              <a:t> </a:t>
            </a:r>
            <a:r>
              <a:rPr lang="tr-TR" sz="2800" dirty="0" err="1">
                <a:latin typeface="medium-content-serif-font"/>
              </a:rPr>
              <a:t>complete</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three-way</a:t>
            </a:r>
            <a:r>
              <a:rPr lang="tr-TR" sz="2800" dirty="0">
                <a:latin typeface="medium-content-serif-font"/>
              </a:rPr>
              <a:t> TCP </a:t>
            </a:r>
            <a:r>
              <a:rPr lang="tr-TR" sz="2800" dirty="0" err="1">
                <a:latin typeface="medium-content-serif-font"/>
              </a:rPr>
              <a:t>handshake</a:t>
            </a:r>
            <a:r>
              <a:rPr lang="tr-TR" sz="2800" dirty="0">
                <a:latin typeface="medium-content-serif-font"/>
              </a:rPr>
              <a:t>. </a:t>
            </a:r>
          </a:p>
          <a:p>
            <a:endParaRPr lang="tr-TR" sz="2800" dirty="0">
              <a:latin typeface="medium-content-serif-font"/>
            </a:endParaRPr>
          </a:p>
          <a:p>
            <a:r>
              <a:rPr lang="tr-TR" sz="2800" dirty="0">
                <a:latin typeface="medium-content-serif-font"/>
              </a:rPr>
              <a:t>An </a:t>
            </a:r>
            <a:r>
              <a:rPr lang="tr-TR" sz="2800" dirty="0" err="1">
                <a:latin typeface="medium-content-serif-font"/>
              </a:rPr>
              <a:t>application</a:t>
            </a:r>
            <a:r>
              <a:rPr lang="tr-TR" sz="2800" dirty="0">
                <a:latin typeface="medium-content-serif-font"/>
              </a:rPr>
              <a:t> </a:t>
            </a:r>
            <a:r>
              <a:rPr lang="tr-TR" sz="2800" dirty="0" err="1">
                <a:latin typeface="medium-content-serif-font"/>
              </a:rPr>
              <a:t>load</a:t>
            </a:r>
            <a:r>
              <a:rPr lang="tr-TR" sz="2800" dirty="0">
                <a:latin typeface="medium-content-serif-font"/>
              </a:rPr>
              <a:t> </a:t>
            </a:r>
            <a:r>
              <a:rPr lang="tr-TR" sz="2800" dirty="0" err="1">
                <a:latin typeface="medium-content-serif-font"/>
              </a:rPr>
              <a:t>balancer</a:t>
            </a:r>
            <a:r>
              <a:rPr lang="tr-TR" sz="2800" dirty="0">
                <a:latin typeface="medium-content-serif-font"/>
              </a:rPr>
              <a:t> </a:t>
            </a:r>
            <a:r>
              <a:rPr lang="tr-TR" sz="2800" dirty="0" err="1">
                <a:latin typeface="medium-content-serif-font"/>
              </a:rPr>
              <a:t>goes</a:t>
            </a:r>
            <a:r>
              <a:rPr lang="tr-TR" sz="2800" dirty="0">
                <a:latin typeface="medium-content-serif-font"/>
              </a:rPr>
              <a:t> </a:t>
            </a:r>
            <a:r>
              <a:rPr lang="tr-TR" sz="2800" dirty="0" err="1">
                <a:latin typeface="medium-content-serif-font"/>
              </a:rPr>
              <a:t>much</a:t>
            </a:r>
            <a:r>
              <a:rPr lang="tr-TR" sz="2800" dirty="0">
                <a:latin typeface="medium-content-serif-font"/>
              </a:rPr>
              <a:t> </a:t>
            </a:r>
            <a:r>
              <a:rPr lang="tr-TR" sz="2800" dirty="0" err="1">
                <a:latin typeface="medium-content-serif-font"/>
              </a:rPr>
              <a:t>deeper</a:t>
            </a:r>
            <a:r>
              <a:rPr lang="tr-TR" sz="2800" dirty="0">
                <a:latin typeface="medium-content-serif-font"/>
              </a:rPr>
              <a:t>, </a:t>
            </a:r>
            <a:r>
              <a:rPr lang="tr-TR" sz="2800" dirty="0" err="1">
                <a:latin typeface="medium-content-serif-font"/>
              </a:rPr>
              <a:t>and</a:t>
            </a:r>
            <a:r>
              <a:rPr lang="tr-TR" sz="2800" dirty="0">
                <a:latin typeface="medium-content-serif-font"/>
              </a:rPr>
              <a:t> is </a:t>
            </a:r>
            <a:r>
              <a:rPr lang="tr-TR" sz="2800" dirty="0" err="1">
                <a:latin typeface="medium-content-serif-font"/>
              </a:rPr>
              <a:t>capable</a:t>
            </a:r>
            <a:r>
              <a:rPr lang="tr-TR" sz="2800" dirty="0">
                <a:latin typeface="medium-content-serif-font"/>
              </a:rPr>
              <a:t> of </a:t>
            </a:r>
            <a:r>
              <a:rPr lang="tr-TR" sz="2800" dirty="0" err="1">
                <a:latin typeface="medium-content-serif-font"/>
              </a:rPr>
              <a:t>determining</a:t>
            </a:r>
            <a:r>
              <a:rPr lang="tr-TR" sz="2800" dirty="0">
                <a:latin typeface="medium-content-serif-font"/>
              </a:rPr>
              <a:t> </a:t>
            </a:r>
            <a:r>
              <a:rPr lang="tr-TR" sz="2800" dirty="0" err="1">
                <a:latin typeface="medium-content-serif-font"/>
              </a:rPr>
              <a:t>availability</a:t>
            </a:r>
            <a:r>
              <a:rPr lang="tr-TR" sz="2800" dirty="0">
                <a:latin typeface="medium-content-serif-font"/>
              </a:rPr>
              <a:t> </a:t>
            </a:r>
            <a:r>
              <a:rPr lang="tr-TR" sz="2800" dirty="0" err="1">
                <a:latin typeface="medium-content-serif-font"/>
              </a:rPr>
              <a:t>based</a:t>
            </a:r>
            <a:r>
              <a:rPr lang="tr-TR" sz="2800" dirty="0">
                <a:latin typeface="medium-content-serif-font"/>
              </a:rPr>
              <a:t> on not </a:t>
            </a:r>
            <a:r>
              <a:rPr lang="tr-TR" sz="2800" dirty="0" err="1">
                <a:latin typeface="medium-content-serif-font"/>
              </a:rPr>
              <a:t>only</a:t>
            </a:r>
            <a:r>
              <a:rPr lang="tr-TR" sz="2800" dirty="0">
                <a:latin typeface="medium-content-serif-font"/>
              </a:rPr>
              <a:t> a </a:t>
            </a:r>
            <a:r>
              <a:rPr lang="tr-TR" sz="2800" dirty="0" err="1">
                <a:latin typeface="medium-content-serif-font"/>
              </a:rPr>
              <a:t>successful</a:t>
            </a:r>
            <a:r>
              <a:rPr lang="tr-TR" sz="2800" dirty="0">
                <a:latin typeface="medium-content-serif-font"/>
              </a:rPr>
              <a:t> HTTP GET of a </a:t>
            </a:r>
            <a:r>
              <a:rPr lang="tr-TR" sz="2800" dirty="0" err="1">
                <a:latin typeface="medium-content-serif-font"/>
              </a:rPr>
              <a:t>particular</a:t>
            </a:r>
            <a:r>
              <a:rPr lang="tr-TR" sz="2800" dirty="0">
                <a:latin typeface="medium-content-serif-font"/>
              </a:rPr>
              <a:t> </a:t>
            </a:r>
            <a:r>
              <a:rPr lang="tr-TR" sz="2800" dirty="0" err="1">
                <a:latin typeface="medium-content-serif-font"/>
              </a:rPr>
              <a:t>page</a:t>
            </a:r>
            <a:r>
              <a:rPr lang="tr-TR" sz="2800" dirty="0">
                <a:latin typeface="medium-content-serif-font"/>
              </a:rPr>
              <a:t> but </a:t>
            </a:r>
            <a:r>
              <a:rPr lang="tr-TR" sz="2800" dirty="0" err="1">
                <a:latin typeface="medium-content-serif-font"/>
              </a:rPr>
              <a:t>also</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verification</a:t>
            </a:r>
            <a:r>
              <a:rPr lang="tr-TR" sz="2800" dirty="0">
                <a:latin typeface="medium-content-serif-font"/>
              </a:rPr>
              <a:t> </a:t>
            </a:r>
            <a:r>
              <a:rPr lang="tr-TR" sz="2800" dirty="0" err="1">
                <a:latin typeface="medium-content-serif-font"/>
              </a:rPr>
              <a:t>that</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i="1" dirty="0" err="1">
                <a:latin typeface="medium-content-serif-font"/>
              </a:rPr>
              <a:t>content</a:t>
            </a:r>
            <a:r>
              <a:rPr lang="tr-TR" sz="2800" i="1" dirty="0">
                <a:latin typeface="medium-content-serif-font"/>
              </a:rPr>
              <a:t> </a:t>
            </a:r>
            <a:r>
              <a:rPr lang="tr-TR" sz="2800" dirty="0">
                <a:latin typeface="medium-content-serif-font"/>
              </a:rPr>
              <a:t>is as </a:t>
            </a:r>
            <a:r>
              <a:rPr lang="tr-TR" sz="2800" dirty="0" err="1">
                <a:latin typeface="medium-content-serif-font"/>
              </a:rPr>
              <a:t>was</a:t>
            </a:r>
            <a:r>
              <a:rPr lang="tr-TR" sz="2800" dirty="0">
                <a:latin typeface="medium-content-serif-font"/>
              </a:rPr>
              <a:t> </a:t>
            </a:r>
            <a:r>
              <a:rPr lang="tr-TR" sz="2800" dirty="0" err="1">
                <a:latin typeface="medium-content-serif-font"/>
              </a:rPr>
              <a:t>expected</a:t>
            </a:r>
            <a:r>
              <a:rPr lang="tr-TR" sz="2800" dirty="0">
                <a:latin typeface="medium-content-serif-font"/>
              </a:rPr>
              <a:t> </a:t>
            </a:r>
            <a:r>
              <a:rPr lang="tr-TR" sz="2800" dirty="0" err="1">
                <a:latin typeface="medium-content-serif-font"/>
              </a:rPr>
              <a:t>based</a:t>
            </a:r>
            <a:r>
              <a:rPr lang="tr-TR" sz="2800" dirty="0">
                <a:latin typeface="medium-content-serif-font"/>
              </a:rPr>
              <a:t> on </a:t>
            </a:r>
            <a:r>
              <a:rPr lang="tr-TR" sz="2800" dirty="0" err="1">
                <a:latin typeface="medium-content-serif-font"/>
              </a:rPr>
              <a:t>the</a:t>
            </a:r>
            <a:r>
              <a:rPr lang="tr-TR" sz="2800" dirty="0">
                <a:latin typeface="medium-content-serif-font"/>
              </a:rPr>
              <a:t> </a:t>
            </a:r>
            <a:r>
              <a:rPr lang="tr-TR" sz="2800" dirty="0" err="1">
                <a:latin typeface="medium-content-serif-font"/>
              </a:rPr>
              <a:t>input</a:t>
            </a:r>
            <a:r>
              <a:rPr lang="tr-TR" sz="2800" dirty="0">
                <a:latin typeface="medium-content-serif-font"/>
              </a:rPr>
              <a:t> </a:t>
            </a:r>
            <a:r>
              <a:rPr lang="tr-TR" sz="2800" dirty="0" err="1">
                <a:latin typeface="medium-content-serif-font"/>
              </a:rPr>
              <a:t>parameters</a:t>
            </a:r>
            <a:r>
              <a:rPr lang="tr-TR" sz="2800" dirty="0">
                <a:latin typeface="medium-content-serif-font"/>
              </a:rPr>
              <a:t>.</a:t>
            </a:r>
          </a:p>
        </p:txBody>
      </p:sp>
    </p:spTree>
    <p:extLst>
      <p:ext uri="{BB962C8B-B14F-4D97-AF65-F5344CB8AC3E}">
        <p14:creationId xmlns:p14="http://schemas.microsoft.com/office/powerpoint/2010/main" val="3445969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6E16AE7-A7A9-FE45-BD26-92EA091EC9D8}"/>
              </a:ext>
            </a:extLst>
          </p:cNvPr>
          <p:cNvGraphicFramePr>
            <a:graphicFrameLocks noGrp="1"/>
          </p:cNvGraphicFramePr>
          <p:nvPr>
            <p:extLst>
              <p:ext uri="{D42A27DB-BD31-4B8C-83A1-F6EECF244321}">
                <p14:modId xmlns:p14="http://schemas.microsoft.com/office/powerpoint/2010/main" val="1115595266"/>
              </p:ext>
            </p:extLst>
          </p:nvPr>
        </p:nvGraphicFramePr>
        <p:xfrm>
          <a:off x="236560" y="381743"/>
          <a:ext cx="11955440" cy="6182654"/>
        </p:xfrm>
        <a:graphic>
          <a:graphicData uri="http://schemas.openxmlformats.org/drawingml/2006/table">
            <a:tbl>
              <a:tblPr/>
              <a:tblGrid>
                <a:gridCol w="3421040">
                  <a:extLst>
                    <a:ext uri="{9D8B030D-6E8A-4147-A177-3AD203B41FA5}">
                      <a16:colId xmlns:a16="http://schemas.microsoft.com/office/drawing/2014/main" val="2456560326"/>
                    </a:ext>
                  </a:extLst>
                </a:gridCol>
                <a:gridCol w="8534400">
                  <a:extLst>
                    <a:ext uri="{9D8B030D-6E8A-4147-A177-3AD203B41FA5}">
                      <a16:colId xmlns:a16="http://schemas.microsoft.com/office/drawing/2014/main" val="605156687"/>
                    </a:ext>
                  </a:extLst>
                </a:gridCol>
              </a:tblGrid>
              <a:tr h="356944">
                <a:tc>
                  <a:txBody>
                    <a:bodyPr/>
                    <a:lstStyle/>
                    <a:p>
                      <a:pPr fontAlgn="t" latinLnBrk="0"/>
                      <a:r>
                        <a:rPr lang="tr-TR" b="1" u="none" strike="noStrike">
                          <a:effectLst/>
                          <a:latin typeface="inherit"/>
                        </a:rPr>
                        <a:t>HealthCheckProtocol</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a:noFill/>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protocol the load balancer uses when performing health checks on targets. The possible protocols are HTTP and HTTPS. The default is the HTTP protocol.</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a:noFill/>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698265648"/>
                  </a:ext>
                </a:extLst>
              </a:tr>
              <a:tr h="464026">
                <a:tc>
                  <a:txBody>
                    <a:bodyPr/>
                    <a:lstStyle/>
                    <a:p>
                      <a:pPr fontAlgn="t" latinLnBrk="0"/>
                      <a:r>
                        <a:rPr lang="tr-TR" b="1" u="none" strike="noStrike">
                          <a:effectLst/>
                          <a:latin typeface="inherit"/>
                        </a:rPr>
                        <a:t>HealthCheckPort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port the load balancer uses when performing health checks on targets. The default is to use the port on which each target receives traffic from the load balancer.</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73980790"/>
                  </a:ext>
                </a:extLst>
              </a:tr>
              <a:tr h="356944">
                <a:tc>
                  <a:txBody>
                    <a:bodyPr/>
                    <a:lstStyle/>
                    <a:p>
                      <a:pPr fontAlgn="t" latinLnBrk="0"/>
                      <a:r>
                        <a:rPr lang="tr-TR" b="1" u="none" strike="noStrike">
                          <a:effectLst/>
                          <a:latin typeface="inherit"/>
                        </a:rPr>
                        <a:t>HealthCheckPath</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ping path that is the destination on the targets for health checks. Specify a valid URI (/</a:t>
                      </a:r>
                      <a:r>
                        <a:rPr lang="tr-TR" b="0" i="1" u="none" strike="noStrike">
                          <a:effectLst/>
                          <a:latin typeface="inherit"/>
                        </a:rPr>
                        <a:t>path</a:t>
                      </a:r>
                      <a:r>
                        <a:rPr lang="tr-TR" b="0" u="none" strike="noStrike">
                          <a:effectLst/>
                          <a:latin typeface="inherit"/>
                        </a:rPr>
                        <a:t>?</a:t>
                      </a:r>
                      <a:r>
                        <a:rPr lang="tr-TR" b="0" i="1" u="none" strike="noStrike">
                          <a:effectLst/>
                          <a:latin typeface="inherit"/>
                        </a:rPr>
                        <a:t>query</a:t>
                      </a:r>
                      <a:r>
                        <a:rPr lang="tr-TR" b="0" u="none" strike="noStrike">
                          <a:effectLst/>
                          <a:latin typeface="inherit"/>
                        </a:rPr>
                        <a:t>). The default is /.</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96643376"/>
                  </a:ext>
                </a:extLst>
              </a:tr>
              <a:tr h="464026">
                <a:tc>
                  <a:txBody>
                    <a:bodyPr/>
                    <a:lstStyle/>
                    <a:p>
                      <a:pPr fontAlgn="t" latinLnBrk="0"/>
                      <a:r>
                        <a:rPr lang="tr-TR" b="1" u="none" strike="noStrike">
                          <a:effectLst/>
                          <a:latin typeface="inherit"/>
                        </a:rPr>
                        <a:t>HealthCheckTimeoutSeconds</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amount of time, in seconds, during which no response from a target means a failed health check. The range is 2–120 seconds. The default is 5 seconds if the target type is instance or ip and 30 seconds if the target type is lambda.</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45682050"/>
                  </a:ext>
                </a:extLst>
              </a:tr>
              <a:tr h="1427774">
                <a:tc>
                  <a:txBody>
                    <a:bodyPr/>
                    <a:lstStyle/>
                    <a:p>
                      <a:pPr fontAlgn="t" latinLnBrk="0"/>
                      <a:r>
                        <a:rPr lang="tr-TR" b="1" u="none" strike="noStrike">
                          <a:effectLst/>
                          <a:latin typeface="inherit"/>
                        </a:rPr>
                        <a:t>HealthCheckIntervalSeconds</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approximate amount of time, in seconds, between health checks of an individual target. The range is 5–300 seconds. The default is 30 seconds if the target type is instance or ip and 35 seconds if the target type is lambda.</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195960890"/>
                  </a:ext>
                </a:extLst>
              </a:tr>
              <a:tr h="356944">
                <a:tc>
                  <a:txBody>
                    <a:bodyPr/>
                    <a:lstStyle/>
                    <a:p>
                      <a:pPr fontAlgn="t" latinLnBrk="0"/>
                      <a:r>
                        <a:rPr lang="tr-TR" b="1" u="none" strike="noStrike">
                          <a:effectLst/>
                          <a:latin typeface="inherit"/>
                        </a:rPr>
                        <a:t>HealthyThresholdCount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number</a:t>
                      </a:r>
                      <a:r>
                        <a:rPr lang="tr-TR" b="0" u="none" strike="noStrike" dirty="0">
                          <a:effectLst/>
                          <a:latin typeface="inherit"/>
                        </a:rPr>
                        <a:t> of </a:t>
                      </a:r>
                      <a:r>
                        <a:rPr lang="tr-TR" b="0" u="none" strike="noStrike" dirty="0" err="1">
                          <a:effectLst/>
                          <a:latin typeface="inherit"/>
                        </a:rPr>
                        <a:t>consecutive</a:t>
                      </a:r>
                      <a:r>
                        <a:rPr lang="tr-TR" b="0" u="none" strike="noStrike" dirty="0">
                          <a:effectLst/>
                          <a:latin typeface="inherit"/>
                        </a:rPr>
                        <a:t> </a:t>
                      </a:r>
                      <a:r>
                        <a:rPr lang="tr-TR" b="0" u="none" strike="noStrike" dirty="0" err="1">
                          <a:effectLst/>
                          <a:latin typeface="inherit"/>
                        </a:rPr>
                        <a:t>successful</a:t>
                      </a:r>
                      <a:r>
                        <a:rPr lang="tr-TR" b="0" u="none" strike="noStrike" dirty="0">
                          <a:effectLst/>
                          <a:latin typeface="inherit"/>
                        </a:rPr>
                        <a:t> </a:t>
                      </a:r>
                      <a:r>
                        <a:rPr lang="tr-TR" b="0" u="none" strike="noStrike" dirty="0" err="1">
                          <a:effectLst/>
                          <a:latin typeface="inherit"/>
                        </a:rPr>
                        <a:t>health</a:t>
                      </a:r>
                      <a:r>
                        <a:rPr lang="tr-TR" b="0" u="none" strike="noStrike" dirty="0">
                          <a:effectLst/>
                          <a:latin typeface="inherit"/>
                        </a:rPr>
                        <a:t> </a:t>
                      </a:r>
                      <a:r>
                        <a:rPr lang="tr-TR" b="0" u="none" strike="noStrike" dirty="0" err="1">
                          <a:effectLst/>
                          <a:latin typeface="inherit"/>
                        </a:rPr>
                        <a:t>checks</a:t>
                      </a:r>
                      <a:r>
                        <a:rPr lang="tr-TR" b="0" u="none" strike="noStrike" dirty="0">
                          <a:effectLst/>
                          <a:latin typeface="inherit"/>
                        </a:rPr>
                        <a:t> </a:t>
                      </a:r>
                      <a:r>
                        <a:rPr lang="tr-TR" b="0" u="none" strike="noStrike" dirty="0" err="1">
                          <a:effectLst/>
                          <a:latin typeface="inherit"/>
                        </a:rPr>
                        <a:t>required</a:t>
                      </a:r>
                      <a:r>
                        <a:rPr lang="tr-TR" b="0" u="none" strike="noStrike" dirty="0">
                          <a:effectLst/>
                          <a:latin typeface="inherit"/>
                        </a:rPr>
                        <a:t> </a:t>
                      </a:r>
                      <a:r>
                        <a:rPr lang="tr-TR" b="0" u="none" strike="noStrike" dirty="0" err="1">
                          <a:effectLst/>
                          <a:latin typeface="inherit"/>
                        </a:rPr>
                        <a:t>before</a:t>
                      </a:r>
                      <a:r>
                        <a:rPr lang="tr-TR" b="0" u="none" strike="noStrike" dirty="0">
                          <a:effectLst/>
                          <a:latin typeface="inherit"/>
                        </a:rPr>
                        <a:t> </a:t>
                      </a:r>
                      <a:r>
                        <a:rPr lang="tr-TR" b="0" u="none" strike="noStrike" dirty="0" err="1">
                          <a:effectLst/>
                          <a:latin typeface="inherit"/>
                        </a:rPr>
                        <a:t>considering</a:t>
                      </a:r>
                      <a:r>
                        <a:rPr lang="tr-TR" b="0" u="none" strike="noStrike" dirty="0">
                          <a:effectLst/>
                          <a:latin typeface="inherit"/>
                        </a:rPr>
                        <a:t> an </a:t>
                      </a:r>
                      <a:r>
                        <a:rPr lang="tr-TR" b="0" u="none" strike="noStrike" dirty="0" err="1">
                          <a:effectLst/>
                          <a:latin typeface="inherit"/>
                        </a:rPr>
                        <a:t>unhealthy</a:t>
                      </a:r>
                      <a:r>
                        <a:rPr lang="tr-TR" b="0" u="none" strike="noStrike" dirty="0">
                          <a:effectLst/>
                          <a:latin typeface="inherit"/>
                        </a:rPr>
                        <a:t>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healthy</a:t>
                      </a:r>
                      <a:r>
                        <a:rPr lang="tr-TR" b="0" u="none" strike="noStrike" dirty="0">
                          <a:effectLst/>
                          <a:latin typeface="inherit"/>
                        </a:rPr>
                        <a:t>.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range</a:t>
                      </a:r>
                      <a:r>
                        <a:rPr lang="tr-TR" b="0" u="none" strike="noStrike" dirty="0">
                          <a:effectLst/>
                          <a:latin typeface="inherit"/>
                        </a:rPr>
                        <a:t> is 2–10.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is 5.</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086793219"/>
                  </a:ext>
                </a:extLst>
              </a:tr>
              <a:tr h="464026">
                <a:tc>
                  <a:txBody>
                    <a:bodyPr/>
                    <a:lstStyle/>
                    <a:p>
                      <a:pPr fontAlgn="t" latinLnBrk="0"/>
                      <a:r>
                        <a:rPr lang="tr-TR" b="1" u="none" strike="noStrike">
                          <a:effectLst/>
                          <a:latin typeface="inherit"/>
                        </a:rPr>
                        <a:t>UnhealthyThresholdCount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number</a:t>
                      </a:r>
                      <a:r>
                        <a:rPr lang="tr-TR" b="0" u="none" strike="noStrike" dirty="0">
                          <a:effectLst/>
                          <a:latin typeface="inherit"/>
                        </a:rPr>
                        <a:t> of </a:t>
                      </a:r>
                      <a:r>
                        <a:rPr lang="tr-TR" b="0" u="none" strike="noStrike" dirty="0" err="1">
                          <a:effectLst/>
                          <a:latin typeface="inherit"/>
                        </a:rPr>
                        <a:t>consecutive</a:t>
                      </a:r>
                      <a:r>
                        <a:rPr lang="tr-TR" b="0" u="none" strike="noStrike" dirty="0">
                          <a:effectLst/>
                          <a:latin typeface="inherit"/>
                        </a:rPr>
                        <a:t> </a:t>
                      </a:r>
                      <a:r>
                        <a:rPr lang="tr-TR" b="0" u="none" strike="noStrike" dirty="0" err="1">
                          <a:effectLst/>
                          <a:latin typeface="inherit"/>
                        </a:rPr>
                        <a:t>failed</a:t>
                      </a:r>
                      <a:r>
                        <a:rPr lang="tr-TR" b="0" u="none" strike="noStrike" dirty="0">
                          <a:effectLst/>
                          <a:latin typeface="inherit"/>
                        </a:rPr>
                        <a:t> </a:t>
                      </a:r>
                      <a:r>
                        <a:rPr lang="tr-TR" b="0" u="none" strike="noStrike" dirty="0" err="1">
                          <a:effectLst/>
                          <a:latin typeface="inherit"/>
                        </a:rPr>
                        <a:t>health</a:t>
                      </a:r>
                      <a:r>
                        <a:rPr lang="tr-TR" b="0" u="none" strike="noStrike" dirty="0">
                          <a:effectLst/>
                          <a:latin typeface="inherit"/>
                        </a:rPr>
                        <a:t> </a:t>
                      </a:r>
                      <a:r>
                        <a:rPr lang="tr-TR" b="0" u="none" strike="noStrike" dirty="0" err="1">
                          <a:effectLst/>
                          <a:latin typeface="inherit"/>
                        </a:rPr>
                        <a:t>checks</a:t>
                      </a:r>
                      <a:r>
                        <a:rPr lang="tr-TR" b="0" u="none" strike="noStrike" dirty="0">
                          <a:effectLst/>
                          <a:latin typeface="inherit"/>
                        </a:rPr>
                        <a:t> </a:t>
                      </a:r>
                      <a:r>
                        <a:rPr lang="tr-TR" b="0" u="none" strike="noStrike" dirty="0" err="1">
                          <a:effectLst/>
                          <a:latin typeface="inherit"/>
                        </a:rPr>
                        <a:t>required</a:t>
                      </a:r>
                      <a:r>
                        <a:rPr lang="tr-TR" b="0" u="none" strike="noStrike" dirty="0">
                          <a:effectLst/>
                          <a:latin typeface="inherit"/>
                        </a:rPr>
                        <a:t> </a:t>
                      </a:r>
                      <a:r>
                        <a:rPr lang="tr-TR" b="0" u="none" strike="noStrike" dirty="0" err="1">
                          <a:effectLst/>
                          <a:latin typeface="inherit"/>
                        </a:rPr>
                        <a:t>before</a:t>
                      </a:r>
                      <a:r>
                        <a:rPr lang="tr-TR" b="0" u="none" strike="noStrike" dirty="0">
                          <a:effectLst/>
                          <a:latin typeface="inherit"/>
                        </a:rPr>
                        <a:t> </a:t>
                      </a:r>
                      <a:r>
                        <a:rPr lang="tr-TR" b="0" u="none" strike="noStrike" dirty="0" err="1">
                          <a:effectLst/>
                          <a:latin typeface="inherit"/>
                        </a:rPr>
                        <a:t>considering</a:t>
                      </a:r>
                      <a:r>
                        <a:rPr lang="tr-TR" b="0" u="none" strike="noStrike" dirty="0">
                          <a:effectLst/>
                          <a:latin typeface="inherit"/>
                        </a:rPr>
                        <a:t> a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unhealthy</a:t>
                      </a:r>
                      <a:r>
                        <a:rPr lang="tr-TR" b="0" u="none" strike="noStrike" dirty="0">
                          <a:effectLst/>
                          <a:latin typeface="inherit"/>
                        </a:rPr>
                        <a:t>.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range</a:t>
                      </a:r>
                      <a:r>
                        <a:rPr lang="tr-TR" b="0" u="none" strike="noStrike" dirty="0">
                          <a:effectLst/>
                          <a:latin typeface="inherit"/>
                        </a:rPr>
                        <a:t> is 2–10.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is 2.</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68663889"/>
                  </a:ext>
                </a:extLst>
              </a:tr>
              <a:tr h="356944">
                <a:tc>
                  <a:txBody>
                    <a:bodyPr/>
                    <a:lstStyle/>
                    <a:p>
                      <a:pPr fontAlgn="t" latinLnBrk="0"/>
                      <a:r>
                        <a:rPr lang="tr-TR" b="1" u="none" strike="noStrike">
                          <a:effectLst/>
                          <a:latin typeface="inherit"/>
                        </a:rPr>
                        <a:t>Matcher</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HTTP </a:t>
                      </a:r>
                      <a:r>
                        <a:rPr lang="tr-TR" b="0" u="none" strike="noStrike" dirty="0" err="1">
                          <a:effectLst/>
                          <a:latin typeface="inherit"/>
                        </a:rPr>
                        <a:t>codes</a:t>
                      </a:r>
                      <a:r>
                        <a:rPr lang="tr-TR" b="0" u="none" strike="noStrike" dirty="0">
                          <a:effectLst/>
                          <a:latin typeface="inherit"/>
                        </a:rPr>
                        <a:t> </a:t>
                      </a:r>
                      <a:r>
                        <a:rPr lang="tr-TR" b="0" u="none" strike="noStrike" dirty="0" err="1">
                          <a:effectLst/>
                          <a:latin typeface="inherit"/>
                        </a:rPr>
                        <a:t>to</a:t>
                      </a:r>
                      <a:r>
                        <a:rPr lang="tr-TR" b="0" u="none" strike="noStrike" dirty="0">
                          <a:effectLst/>
                          <a:latin typeface="inherit"/>
                        </a:rPr>
                        <a:t> </a:t>
                      </a:r>
                      <a:r>
                        <a:rPr lang="tr-TR" b="0" u="none" strike="noStrike" dirty="0" err="1">
                          <a:effectLst/>
                          <a:latin typeface="inherit"/>
                        </a:rPr>
                        <a:t>use</a:t>
                      </a:r>
                      <a:r>
                        <a:rPr lang="tr-TR" b="0" u="none" strike="noStrike" dirty="0">
                          <a:effectLst/>
                          <a:latin typeface="inherit"/>
                        </a:rPr>
                        <a:t> </a:t>
                      </a:r>
                      <a:r>
                        <a:rPr lang="tr-TR" b="0" u="none" strike="noStrike" dirty="0" err="1">
                          <a:effectLst/>
                          <a:latin typeface="inherit"/>
                        </a:rPr>
                        <a:t>when</a:t>
                      </a:r>
                      <a:r>
                        <a:rPr lang="tr-TR" b="0" u="none" strike="noStrike" dirty="0">
                          <a:effectLst/>
                          <a:latin typeface="inherit"/>
                        </a:rPr>
                        <a:t> </a:t>
                      </a:r>
                      <a:r>
                        <a:rPr lang="tr-TR" b="0" u="none" strike="noStrike" dirty="0" err="1">
                          <a:effectLst/>
                          <a:latin typeface="inherit"/>
                        </a:rPr>
                        <a:t>checking</a:t>
                      </a:r>
                      <a:r>
                        <a:rPr lang="tr-TR" b="0" u="none" strike="noStrike" dirty="0">
                          <a:effectLst/>
                          <a:latin typeface="inherit"/>
                        </a:rPr>
                        <a:t> </a:t>
                      </a:r>
                      <a:r>
                        <a:rPr lang="tr-TR" b="0" u="none" strike="noStrike" dirty="0" err="1">
                          <a:effectLst/>
                          <a:latin typeface="inherit"/>
                        </a:rPr>
                        <a:t>for</a:t>
                      </a:r>
                      <a:r>
                        <a:rPr lang="tr-TR" b="0" u="none" strike="noStrike" dirty="0">
                          <a:effectLst/>
                          <a:latin typeface="inherit"/>
                        </a:rPr>
                        <a:t> a </a:t>
                      </a:r>
                      <a:r>
                        <a:rPr lang="tr-TR" b="0" u="none" strike="noStrike" dirty="0" err="1">
                          <a:effectLst/>
                          <a:latin typeface="inherit"/>
                        </a:rPr>
                        <a:t>successful</a:t>
                      </a:r>
                      <a:r>
                        <a:rPr lang="tr-TR" b="0" u="none" strike="noStrike" dirty="0">
                          <a:effectLst/>
                          <a:latin typeface="inherit"/>
                        </a:rPr>
                        <a:t> </a:t>
                      </a:r>
                      <a:r>
                        <a:rPr lang="tr-TR" b="0" u="none" strike="noStrike" dirty="0" err="1">
                          <a:effectLst/>
                          <a:latin typeface="inherit"/>
                        </a:rPr>
                        <a:t>response</a:t>
                      </a:r>
                      <a:r>
                        <a:rPr lang="tr-TR" b="0" u="none" strike="noStrike" dirty="0">
                          <a:effectLst/>
                          <a:latin typeface="inherit"/>
                        </a:rPr>
                        <a:t> </a:t>
                      </a:r>
                      <a:r>
                        <a:rPr lang="tr-TR" b="0" u="none" strike="noStrike" dirty="0" err="1">
                          <a:effectLst/>
                          <a:latin typeface="inherit"/>
                        </a:rPr>
                        <a:t>from</a:t>
                      </a:r>
                      <a:r>
                        <a:rPr lang="tr-TR" b="0" u="none" strike="noStrike" dirty="0">
                          <a:effectLst/>
                          <a:latin typeface="inherit"/>
                        </a:rPr>
                        <a:t> a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You</a:t>
                      </a:r>
                      <a:r>
                        <a:rPr lang="tr-TR" b="0" u="none" strike="noStrike" dirty="0">
                          <a:effectLst/>
                          <a:latin typeface="inherit"/>
                        </a:rPr>
                        <a:t> can </a:t>
                      </a:r>
                      <a:r>
                        <a:rPr lang="tr-TR" b="0" u="none" strike="noStrike" dirty="0" err="1">
                          <a:effectLst/>
                          <a:latin typeface="inherit"/>
                        </a:rPr>
                        <a:t>specify</a:t>
                      </a:r>
                      <a:r>
                        <a:rPr lang="tr-TR" b="0" u="none" strike="noStrike" dirty="0">
                          <a:effectLst/>
                          <a:latin typeface="inherit"/>
                        </a:rPr>
                        <a:t> </a:t>
                      </a:r>
                      <a:r>
                        <a:rPr lang="tr-TR" b="0" u="none" strike="noStrike" dirty="0" err="1">
                          <a:effectLst/>
                          <a:latin typeface="inherit"/>
                        </a:rPr>
                        <a:t>values</a:t>
                      </a:r>
                      <a:r>
                        <a:rPr lang="tr-TR" b="0" u="none" strike="noStrike" dirty="0">
                          <a:effectLst/>
                          <a:latin typeface="inherit"/>
                        </a:rPr>
                        <a:t> </a:t>
                      </a:r>
                      <a:r>
                        <a:rPr lang="tr-TR" b="0" u="none" strike="noStrike" dirty="0" err="1">
                          <a:effectLst/>
                          <a:latin typeface="inherit"/>
                        </a:rPr>
                        <a:t>or</a:t>
                      </a:r>
                      <a:r>
                        <a:rPr lang="tr-TR" b="0" u="none" strike="noStrike" dirty="0">
                          <a:effectLst/>
                          <a:latin typeface="inherit"/>
                        </a:rPr>
                        <a:t> </a:t>
                      </a:r>
                      <a:r>
                        <a:rPr lang="tr-TR" b="0" u="none" strike="noStrike" dirty="0" err="1">
                          <a:effectLst/>
                          <a:latin typeface="inherit"/>
                        </a:rPr>
                        <a:t>ranges</a:t>
                      </a:r>
                      <a:r>
                        <a:rPr lang="tr-TR" b="0" u="none" strike="noStrike" dirty="0">
                          <a:effectLst/>
                          <a:latin typeface="inherit"/>
                        </a:rPr>
                        <a:t> of </a:t>
                      </a:r>
                      <a:r>
                        <a:rPr lang="tr-TR" b="0" u="none" strike="noStrike" dirty="0" err="1">
                          <a:effectLst/>
                          <a:latin typeface="inherit"/>
                        </a:rPr>
                        <a:t>values</a:t>
                      </a:r>
                      <a:r>
                        <a:rPr lang="tr-TR" b="0" u="none" strike="noStrike" dirty="0">
                          <a:effectLst/>
                          <a:latin typeface="inherit"/>
                        </a:rPr>
                        <a:t> </a:t>
                      </a:r>
                      <a:r>
                        <a:rPr lang="tr-TR" b="0" u="none" strike="noStrike" dirty="0" err="1">
                          <a:effectLst/>
                          <a:latin typeface="inherit"/>
                        </a:rPr>
                        <a:t>between</a:t>
                      </a:r>
                      <a:r>
                        <a:rPr lang="tr-TR" b="0" u="none" strike="noStrike" dirty="0">
                          <a:effectLst/>
                          <a:latin typeface="inherit"/>
                        </a:rPr>
                        <a:t> 200 </a:t>
                      </a:r>
                      <a:r>
                        <a:rPr lang="tr-TR" b="0" u="none" strike="noStrike" dirty="0" err="1">
                          <a:effectLst/>
                          <a:latin typeface="inherit"/>
                        </a:rPr>
                        <a:t>and</a:t>
                      </a:r>
                      <a:r>
                        <a:rPr lang="tr-TR" b="0" u="none" strike="noStrike" dirty="0">
                          <a:effectLst/>
                          <a:latin typeface="inherit"/>
                        </a:rPr>
                        <a:t> 499.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a:t>
                      </a:r>
                      <a:r>
                        <a:rPr lang="tr-TR" b="0" u="none" strike="noStrike" dirty="0" err="1">
                          <a:effectLst/>
                          <a:latin typeface="inherit"/>
                        </a:rPr>
                        <a:t>value</a:t>
                      </a:r>
                      <a:r>
                        <a:rPr lang="tr-TR" b="0" u="none" strike="noStrike" dirty="0">
                          <a:effectLst/>
                          <a:latin typeface="inherit"/>
                        </a:rPr>
                        <a:t> is 200.</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936015978"/>
                  </a:ext>
                </a:extLst>
              </a:tr>
            </a:tbl>
          </a:graphicData>
        </a:graphic>
      </p:graphicFrame>
    </p:spTree>
    <p:extLst>
      <p:ext uri="{BB962C8B-B14F-4D97-AF65-F5344CB8AC3E}">
        <p14:creationId xmlns:p14="http://schemas.microsoft.com/office/powerpoint/2010/main" val="192949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2"/>
          <a:srcRect l="9793" t="13615" r="13370" b="8902"/>
          <a:stretch/>
        </p:blipFill>
        <p:spPr>
          <a:xfrm>
            <a:off x="2014832" y="1565339"/>
            <a:ext cx="1419882" cy="1252861"/>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3"/>
          <a:stretch>
            <a:fillRect/>
          </a:stretch>
        </p:blipFill>
        <p:spPr>
          <a:xfrm>
            <a:off x="4030473" y="118670"/>
            <a:ext cx="1126133" cy="1057483"/>
          </a:xfrm>
          <a:prstGeom prst="rect">
            <a:avLst/>
          </a:prstGeom>
        </p:spPr>
      </p:pic>
      <p:sp>
        <p:nvSpPr>
          <p:cNvPr id="25" name="TextBox 24">
            <a:extLst>
              <a:ext uri="{FF2B5EF4-FFF2-40B4-BE49-F238E27FC236}">
                <a16:creationId xmlns:a16="http://schemas.microsoft.com/office/drawing/2014/main" id="{95A143CF-756C-294C-93AF-53FE4ED93AE2}"/>
              </a:ext>
            </a:extLst>
          </p:cNvPr>
          <p:cNvSpPr txBox="1"/>
          <p:nvPr/>
        </p:nvSpPr>
        <p:spPr>
          <a:xfrm>
            <a:off x="3702070" y="1246847"/>
            <a:ext cx="2117183" cy="369332"/>
          </a:xfrm>
          <a:prstGeom prst="rect">
            <a:avLst/>
          </a:prstGeom>
          <a:noFill/>
        </p:spPr>
        <p:txBody>
          <a:bodyPr wrap="none" rtlCol="0">
            <a:spAutoFit/>
          </a:bodyPr>
          <a:lstStyle/>
          <a:p>
            <a:r>
              <a:rPr lang="tr-TR" b="1"/>
              <a:t>www.e-commerce...</a:t>
            </a:r>
          </a:p>
        </p:txBody>
      </p:sp>
      <p:sp>
        <p:nvSpPr>
          <p:cNvPr id="30" name="TextBox 29">
            <a:extLst>
              <a:ext uri="{FF2B5EF4-FFF2-40B4-BE49-F238E27FC236}">
                <a16:creationId xmlns:a16="http://schemas.microsoft.com/office/drawing/2014/main" id="{B00ACAB7-06C6-4E42-B9AE-FF617E203961}"/>
              </a:ext>
            </a:extLst>
          </p:cNvPr>
          <p:cNvSpPr txBox="1"/>
          <p:nvPr/>
        </p:nvSpPr>
        <p:spPr>
          <a:xfrm>
            <a:off x="9754567" y="2308496"/>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9" y="2769804"/>
            <a:ext cx="499351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4"/>
          <a:srcRect l="17594" t="10439" r="14400" b="10895"/>
          <a:stretch/>
        </p:blipFill>
        <p:spPr>
          <a:xfrm>
            <a:off x="2095292" y="4200780"/>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2573972" y="4633435"/>
            <a:ext cx="537874" cy="369332"/>
          </a:xfrm>
          <a:prstGeom prst="rect">
            <a:avLst/>
          </a:prstGeom>
        </p:spPr>
        <p:txBody>
          <a:bodyPr wrap="square">
            <a:spAutoFit/>
          </a:bodyPr>
          <a:lstStyle/>
          <a:p>
            <a:r>
              <a:rPr lang="tr-TR" b="1">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1156124" y="3152223"/>
            <a:ext cx="3863337" cy="477054"/>
          </a:xfrm>
          <a:prstGeom prst="rect">
            <a:avLst/>
          </a:prstGeom>
          <a:noFill/>
        </p:spPr>
        <p:txBody>
          <a:bodyPr wrap="square" rtlCol="0">
            <a:spAutoFit/>
          </a:bodyPr>
          <a:lstStyle>
            <a:defPPr>
              <a:defRPr lang="tr-TR"/>
            </a:defPPr>
            <a:lvl1pPr>
              <a:defRPr sz="2800"/>
            </a:lvl1pPr>
          </a:lstStyle>
          <a:p>
            <a:r>
              <a:rPr lang="tr-TR" sz="2500"/>
              <a:t>Publishing the website</a:t>
            </a:r>
          </a:p>
        </p:txBody>
      </p:sp>
      <p:pic>
        <p:nvPicPr>
          <p:cNvPr id="7" name="Picture 6">
            <a:extLst>
              <a:ext uri="{FF2B5EF4-FFF2-40B4-BE49-F238E27FC236}">
                <a16:creationId xmlns:a16="http://schemas.microsoft.com/office/drawing/2014/main" id="{0BEAF2CC-BD4F-2E46-9500-BEB280511852}"/>
              </a:ext>
            </a:extLst>
          </p:cNvPr>
          <p:cNvPicPr>
            <a:picLocks noChangeAspect="1"/>
          </p:cNvPicPr>
          <p:nvPr/>
        </p:nvPicPr>
        <p:blipFill>
          <a:blip r:embed="rId5"/>
          <a:stretch>
            <a:fillRect/>
          </a:stretch>
        </p:blipFill>
        <p:spPr>
          <a:xfrm>
            <a:off x="7149742" y="67615"/>
            <a:ext cx="3156456" cy="2505124"/>
          </a:xfrm>
          <a:prstGeom prst="rect">
            <a:avLst/>
          </a:prstGeom>
        </p:spPr>
      </p:pic>
      <p:pic>
        <p:nvPicPr>
          <p:cNvPr id="35" name="Picture 34">
            <a:extLst>
              <a:ext uri="{FF2B5EF4-FFF2-40B4-BE49-F238E27FC236}">
                <a16:creationId xmlns:a16="http://schemas.microsoft.com/office/drawing/2014/main" id="{9AA3BEA7-B1BA-E040-8016-1B1DD792A2BF}"/>
              </a:ext>
            </a:extLst>
          </p:cNvPr>
          <p:cNvPicPr>
            <a:picLocks noChangeAspect="1"/>
          </p:cNvPicPr>
          <p:nvPr/>
        </p:nvPicPr>
        <p:blipFill>
          <a:blip r:embed="rId6">
            <a:grayscl/>
          </a:blip>
          <a:stretch>
            <a:fillRect/>
          </a:stretch>
        </p:blipFill>
        <p:spPr>
          <a:xfrm rot="10800000">
            <a:off x="6127917" y="740625"/>
            <a:ext cx="609640" cy="655689"/>
          </a:xfrm>
          <a:prstGeom prst="rect">
            <a:avLst/>
          </a:prstGeom>
        </p:spPr>
      </p:pic>
      <p:pic>
        <p:nvPicPr>
          <p:cNvPr id="27" name="Picture 26">
            <a:extLst>
              <a:ext uri="{FF2B5EF4-FFF2-40B4-BE49-F238E27FC236}">
                <a16:creationId xmlns:a16="http://schemas.microsoft.com/office/drawing/2014/main" id="{4ED5A798-2B27-E440-9E9F-82B33519DF13}"/>
              </a:ext>
            </a:extLst>
          </p:cNvPr>
          <p:cNvPicPr>
            <a:picLocks noChangeAspect="1"/>
          </p:cNvPicPr>
          <p:nvPr/>
        </p:nvPicPr>
        <p:blipFill>
          <a:blip r:embed="rId7"/>
          <a:stretch>
            <a:fillRect/>
          </a:stretch>
        </p:blipFill>
        <p:spPr>
          <a:xfrm>
            <a:off x="4298610" y="3152223"/>
            <a:ext cx="2399061" cy="1599456"/>
          </a:xfrm>
          <a:prstGeom prst="rect">
            <a:avLst/>
          </a:prstGeom>
          <a:ln>
            <a:solidFill>
              <a:schemeClr val="accent1"/>
            </a:solidFill>
          </a:ln>
        </p:spPr>
      </p:pic>
    </p:spTree>
    <p:extLst>
      <p:ext uri="{BB962C8B-B14F-4D97-AF65-F5344CB8AC3E}">
        <p14:creationId xmlns:p14="http://schemas.microsoft.com/office/powerpoint/2010/main" val="346688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6D2D326-D7E9-BA45-9676-894225F5EC7A}"/>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3278815" y="4639766"/>
            <a:ext cx="1094364" cy="1265923"/>
          </a:xfrm>
          <a:prstGeom prst="rect">
            <a:avLst/>
          </a:prstGeom>
        </p:spPr>
      </p:pic>
      <p:pic>
        <p:nvPicPr>
          <p:cNvPr id="8" name="Graphic 7" descr="User">
            <a:extLst>
              <a:ext uri="{FF2B5EF4-FFF2-40B4-BE49-F238E27FC236}">
                <a16:creationId xmlns:a16="http://schemas.microsoft.com/office/drawing/2014/main" id="{B11B9E32-4FEF-2141-A3FB-29C83D15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8182" y="-142806"/>
            <a:ext cx="1258961" cy="1258960"/>
          </a:xfrm>
          <a:prstGeom prst="rect">
            <a:avLst/>
          </a:prstGeom>
          <a:effectLst/>
        </p:spPr>
      </p:pic>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5"/>
          <a:srcRect l="9793" t="13615" r="13370" b="8902"/>
          <a:stretch/>
        </p:blipFill>
        <p:spPr>
          <a:xfrm>
            <a:off x="2014832" y="1565339"/>
            <a:ext cx="1419882" cy="1252861"/>
          </a:xfrm>
          <a:prstGeom prst="rect">
            <a:avLst/>
          </a:prstGeom>
        </p:spPr>
      </p:pic>
      <p:pic>
        <p:nvPicPr>
          <p:cNvPr id="26" name="Picture 25">
            <a:extLst>
              <a:ext uri="{FF2B5EF4-FFF2-40B4-BE49-F238E27FC236}">
                <a16:creationId xmlns:a16="http://schemas.microsoft.com/office/drawing/2014/main" id="{55700385-A098-CB48-8EE3-D849B8C9462E}"/>
              </a:ext>
            </a:extLst>
          </p:cNvPr>
          <p:cNvPicPr>
            <a:picLocks noChangeAspect="1"/>
          </p:cNvPicPr>
          <p:nvPr/>
        </p:nvPicPr>
        <p:blipFill>
          <a:blip r:embed="rId6">
            <a:grayscl/>
          </a:blip>
          <a:stretch>
            <a:fillRect/>
          </a:stretch>
        </p:blipFill>
        <p:spPr>
          <a:xfrm rot="5400000">
            <a:off x="2571114" y="1162652"/>
            <a:ext cx="259352" cy="655689"/>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7"/>
          <a:stretch>
            <a:fillRect/>
          </a:stretch>
        </p:blipFill>
        <p:spPr>
          <a:xfrm>
            <a:off x="5468507" y="795611"/>
            <a:ext cx="1126133" cy="1057483"/>
          </a:xfrm>
          <a:prstGeom prst="rect">
            <a:avLst/>
          </a:prstGeom>
        </p:spPr>
      </p:pic>
      <p:sp>
        <p:nvSpPr>
          <p:cNvPr id="30" name="TextBox 29">
            <a:extLst>
              <a:ext uri="{FF2B5EF4-FFF2-40B4-BE49-F238E27FC236}">
                <a16:creationId xmlns:a16="http://schemas.microsoft.com/office/drawing/2014/main" id="{B00ACAB7-06C6-4E42-B9AE-FF617E203961}"/>
              </a:ext>
            </a:extLst>
          </p:cNvPr>
          <p:cNvSpPr txBox="1"/>
          <p:nvPr/>
        </p:nvSpPr>
        <p:spPr>
          <a:xfrm>
            <a:off x="6651916" y="4110391"/>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8" y="2769804"/>
            <a:ext cx="1187865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2" name="Picture 31">
            <a:extLst>
              <a:ext uri="{FF2B5EF4-FFF2-40B4-BE49-F238E27FC236}">
                <a16:creationId xmlns:a16="http://schemas.microsoft.com/office/drawing/2014/main" id="{A66E4236-AD6E-7A4B-86EF-42FAA09707EB}"/>
              </a:ext>
            </a:extLst>
          </p:cNvPr>
          <p:cNvPicPr>
            <a:picLocks noChangeAspect="1"/>
          </p:cNvPicPr>
          <p:nvPr/>
        </p:nvPicPr>
        <p:blipFill>
          <a:blip r:embed="rId8"/>
          <a:stretch>
            <a:fillRect/>
          </a:stretch>
        </p:blipFill>
        <p:spPr>
          <a:xfrm>
            <a:off x="0" y="1734235"/>
            <a:ext cx="1569793" cy="1384995"/>
          </a:xfrm>
          <a:prstGeom prst="rect">
            <a:avLst/>
          </a:prstGeom>
        </p:spPr>
      </p:pic>
      <p:sp>
        <p:nvSpPr>
          <p:cNvPr id="34" name="TextBox 33">
            <a:extLst>
              <a:ext uri="{FF2B5EF4-FFF2-40B4-BE49-F238E27FC236}">
                <a16:creationId xmlns:a16="http://schemas.microsoft.com/office/drawing/2014/main" id="{F8799B6B-C8A7-DC42-AFAC-89E6775FCD50}"/>
              </a:ext>
            </a:extLst>
          </p:cNvPr>
          <p:cNvSpPr txBox="1"/>
          <p:nvPr/>
        </p:nvSpPr>
        <p:spPr>
          <a:xfrm>
            <a:off x="505813" y="1491677"/>
            <a:ext cx="558166" cy="369332"/>
          </a:xfrm>
          <a:prstGeom prst="rect">
            <a:avLst/>
          </a:prstGeom>
          <a:noFill/>
        </p:spPr>
        <p:txBody>
          <a:bodyPr wrap="none" rtlCol="0">
            <a:spAutoFit/>
          </a:bodyPr>
          <a:lstStyle/>
          <a:p>
            <a:r>
              <a:rPr lang="tr-TR" dirty="0"/>
              <a:t>VPC</a:t>
            </a:r>
          </a:p>
        </p:txBody>
      </p:sp>
      <p:sp>
        <p:nvSpPr>
          <p:cNvPr id="12" name="TextBox 11">
            <a:extLst>
              <a:ext uri="{FF2B5EF4-FFF2-40B4-BE49-F238E27FC236}">
                <a16:creationId xmlns:a16="http://schemas.microsoft.com/office/drawing/2014/main" id="{CBE6E6C4-34D4-094A-9618-C554103D3B2C}"/>
              </a:ext>
            </a:extLst>
          </p:cNvPr>
          <p:cNvSpPr txBox="1"/>
          <p:nvPr/>
        </p:nvSpPr>
        <p:spPr>
          <a:xfrm>
            <a:off x="2175876" y="991487"/>
            <a:ext cx="1067921" cy="369332"/>
          </a:xfrm>
          <a:prstGeom prst="rect">
            <a:avLst/>
          </a:prstGeom>
          <a:noFill/>
        </p:spPr>
        <p:txBody>
          <a:bodyPr wrap="none" rtlCol="0">
            <a:spAutoFit/>
          </a:bodyPr>
          <a:lstStyle/>
          <a:p>
            <a:r>
              <a:rPr lang="tr-TR" dirty="0" err="1"/>
              <a:t>customer</a:t>
            </a:r>
            <a:endParaRPr lang="tr-TR" dirty="0"/>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2"/>
          <a:srcRect l="17594" t="10439" r="14400" b="10895"/>
          <a:stretch/>
        </p:blipFill>
        <p:spPr>
          <a:xfrm>
            <a:off x="1073053" y="4692108"/>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1534282" y="5158078"/>
            <a:ext cx="537874" cy="369332"/>
          </a:xfrm>
          <a:prstGeom prst="rect">
            <a:avLst/>
          </a:prstGeom>
        </p:spPr>
        <p:txBody>
          <a:bodyPr wrap="square">
            <a:spAutoFit/>
          </a:bodyPr>
          <a:lstStyle/>
          <a:p>
            <a:r>
              <a:rPr lang="tr-TR" b="1" dirty="0">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366599" y="3018074"/>
            <a:ext cx="5664974" cy="954107"/>
          </a:xfrm>
          <a:prstGeom prst="rect">
            <a:avLst/>
          </a:prstGeom>
          <a:noFill/>
        </p:spPr>
        <p:txBody>
          <a:bodyPr wrap="square" rtlCol="0">
            <a:spAutoFit/>
          </a:bodyPr>
          <a:lstStyle>
            <a:defPPr>
              <a:defRPr lang="tr-TR"/>
            </a:defPPr>
            <a:lvl1pPr>
              <a:defRPr sz="2800"/>
            </a:lvl1pPr>
          </a:lstStyle>
          <a:p>
            <a:pPr marL="457200" indent="-457200">
              <a:buFontTx/>
              <a:buChar char="-"/>
            </a:pPr>
            <a:r>
              <a:rPr lang="tr-TR" dirty="0"/>
              <a:t>Web Server </a:t>
            </a:r>
            <a:r>
              <a:rPr lang="tr-TR" dirty="0" err="1"/>
              <a:t>work</a:t>
            </a:r>
            <a:r>
              <a:rPr lang="tr-TR" dirty="0"/>
              <a:t> in EC2 </a:t>
            </a:r>
            <a:r>
              <a:rPr lang="tr-TR" dirty="0" err="1"/>
              <a:t>machine</a:t>
            </a:r>
            <a:r>
              <a:rPr lang="tr-TR" dirty="0"/>
              <a:t> </a:t>
            </a:r>
            <a:r>
              <a:rPr lang="tr-TR" dirty="0">
                <a:solidFill>
                  <a:schemeClr val="accent2"/>
                </a:solidFill>
              </a:rPr>
              <a:t>(</a:t>
            </a:r>
            <a:r>
              <a:rPr lang="tr-TR" dirty="0" err="1">
                <a:solidFill>
                  <a:srgbClr val="FF0000"/>
                </a:solidFill>
              </a:rPr>
              <a:t>nginx</a:t>
            </a:r>
            <a:r>
              <a:rPr lang="tr-TR" dirty="0">
                <a:solidFill>
                  <a:srgbClr val="FF0000"/>
                </a:solidFill>
              </a:rPr>
              <a:t>)</a:t>
            </a:r>
          </a:p>
        </p:txBody>
      </p:sp>
      <p:pic>
        <p:nvPicPr>
          <p:cNvPr id="27" name="Picture 26">
            <a:extLst>
              <a:ext uri="{FF2B5EF4-FFF2-40B4-BE49-F238E27FC236}">
                <a16:creationId xmlns:a16="http://schemas.microsoft.com/office/drawing/2014/main" id="{120E31A8-79AE-E040-9AC0-09D9119A9A64}"/>
              </a:ext>
            </a:extLst>
          </p:cNvPr>
          <p:cNvPicPr>
            <a:picLocks noChangeAspect="1"/>
          </p:cNvPicPr>
          <p:nvPr/>
        </p:nvPicPr>
        <p:blipFill>
          <a:blip r:embed="rId9"/>
          <a:stretch>
            <a:fillRect/>
          </a:stretch>
        </p:blipFill>
        <p:spPr>
          <a:xfrm>
            <a:off x="3726790" y="661217"/>
            <a:ext cx="3045363" cy="1908713"/>
          </a:xfrm>
          <a:prstGeom prst="rect">
            <a:avLst/>
          </a:prstGeom>
        </p:spPr>
      </p:pic>
      <p:pic>
        <p:nvPicPr>
          <p:cNvPr id="41" name="Picture 40">
            <a:extLst>
              <a:ext uri="{FF2B5EF4-FFF2-40B4-BE49-F238E27FC236}">
                <a16:creationId xmlns:a16="http://schemas.microsoft.com/office/drawing/2014/main" id="{D4AB5F0F-12D7-384E-A733-AF14A5CA360D}"/>
              </a:ext>
            </a:extLst>
          </p:cNvPr>
          <p:cNvPicPr>
            <a:picLocks noChangeAspect="1"/>
          </p:cNvPicPr>
          <p:nvPr/>
        </p:nvPicPr>
        <p:blipFill>
          <a:blip r:embed="rId6"/>
          <a:stretch>
            <a:fillRect/>
          </a:stretch>
        </p:blipFill>
        <p:spPr>
          <a:xfrm rot="5400000">
            <a:off x="7945230" y="1328930"/>
            <a:ext cx="609640" cy="655689"/>
          </a:xfrm>
          <a:prstGeom prst="rect">
            <a:avLst/>
          </a:prstGeom>
        </p:spPr>
      </p:pic>
      <p:pic>
        <p:nvPicPr>
          <p:cNvPr id="42" name="Picture 41">
            <a:extLst>
              <a:ext uri="{FF2B5EF4-FFF2-40B4-BE49-F238E27FC236}">
                <a16:creationId xmlns:a16="http://schemas.microsoft.com/office/drawing/2014/main" id="{A0AB4540-E090-2048-BC52-2A7435EFD521}"/>
              </a:ext>
            </a:extLst>
          </p:cNvPr>
          <p:cNvPicPr>
            <a:picLocks noChangeAspect="1"/>
          </p:cNvPicPr>
          <p:nvPr/>
        </p:nvPicPr>
        <p:blipFill>
          <a:blip r:embed="rId6"/>
          <a:stretch>
            <a:fillRect/>
          </a:stretch>
        </p:blipFill>
        <p:spPr>
          <a:xfrm rot="16200000">
            <a:off x="8711807" y="1249496"/>
            <a:ext cx="609640" cy="655689"/>
          </a:xfrm>
          <a:prstGeom prst="rect">
            <a:avLst/>
          </a:prstGeom>
        </p:spPr>
      </p:pic>
      <p:pic>
        <p:nvPicPr>
          <p:cNvPr id="43" name="Picture 42">
            <a:extLst>
              <a:ext uri="{FF2B5EF4-FFF2-40B4-BE49-F238E27FC236}">
                <a16:creationId xmlns:a16="http://schemas.microsoft.com/office/drawing/2014/main" id="{1BDF0743-842B-0744-8065-0FA2134EC91B}"/>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2225171" y="4639767"/>
            <a:ext cx="1094364" cy="1265923"/>
          </a:xfrm>
          <a:prstGeom prst="rect">
            <a:avLst/>
          </a:prstGeom>
        </p:spPr>
      </p:pic>
      <p:sp>
        <p:nvSpPr>
          <p:cNvPr id="44" name="Rectangle 43">
            <a:extLst>
              <a:ext uri="{FF2B5EF4-FFF2-40B4-BE49-F238E27FC236}">
                <a16:creationId xmlns:a16="http://schemas.microsoft.com/office/drawing/2014/main" id="{F7FEC757-9C48-8140-8121-2C4E2867B0A2}"/>
              </a:ext>
            </a:extLst>
          </p:cNvPr>
          <p:cNvSpPr/>
          <p:nvPr/>
        </p:nvSpPr>
        <p:spPr>
          <a:xfrm>
            <a:off x="2695549" y="5104250"/>
            <a:ext cx="537874" cy="369332"/>
          </a:xfrm>
          <a:prstGeom prst="rect">
            <a:avLst/>
          </a:prstGeom>
        </p:spPr>
        <p:txBody>
          <a:bodyPr wrap="square">
            <a:spAutoFit/>
          </a:bodyPr>
          <a:lstStyle/>
          <a:p>
            <a:r>
              <a:rPr lang="tr-TR" b="1" dirty="0">
                <a:solidFill>
                  <a:schemeClr val="bg1"/>
                </a:solidFill>
              </a:rPr>
              <a:t>EC2</a:t>
            </a:r>
          </a:p>
        </p:txBody>
      </p:sp>
      <p:sp>
        <p:nvSpPr>
          <p:cNvPr id="45" name="Rectangle 44">
            <a:extLst>
              <a:ext uri="{FF2B5EF4-FFF2-40B4-BE49-F238E27FC236}">
                <a16:creationId xmlns:a16="http://schemas.microsoft.com/office/drawing/2014/main" id="{3EDE94DA-7F9B-A841-8E49-15FBCA895929}"/>
              </a:ext>
            </a:extLst>
          </p:cNvPr>
          <p:cNvSpPr/>
          <p:nvPr/>
        </p:nvSpPr>
        <p:spPr>
          <a:xfrm>
            <a:off x="3749193" y="5100820"/>
            <a:ext cx="537874" cy="369332"/>
          </a:xfrm>
          <a:prstGeom prst="rect">
            <a:avLst/>
          </a:prstGeom>
        </p:spPr>
        <p:txBody>
          <a:bodyPr wrap="square">
            <a:spAutoFit/>
          </a:bodyPr>
          <a:lstStyle/>
          <a:p>
            <a:r>
              <a:rPr lang="tr-TR" b="1" dirty="0">
                <a:solidFill>
                  <a:schemeClr val="bg1"/>
                </a:solidFill>
              </a:rPr>
              <a:t>EC2</a:t>
            </a:r>
          </a:p>
        </p:txBody>
      </p:sp>
      <p:sp>
        <p:nvSpPr>
          <p:cNvPr id="7" name="TextBox 6">
            <a:extLst>
              <a:ext uri="{FF2B5EF4-FFF2-40B4-BE49-F238E27FC236}">
                <a16:creationId xmlns:a16="http://schemas.microsoft.com/office/drawing/2014/main" id="{CDD4837D-E77F-044F-B815-44E81EDA6D9B}"/>
              </a:ext>
            </a:extLst>
          </p:cNvPr>
          <p:cNvSpPr txBox="1"/>
          <p:nvPr/>
        </p:nvSpPr>
        <p:spPr>
          <a:xfrm>
            <a:off x="9389923" y="1300379"/>
            <a:ext cx="1210588" cy="830997"/>
          </a:xfrm>
          <a:prstGeom prst="rect">
            <a:avLst/>
          </a:prstGeom>
          <a:noFill/>
        </p:spPr>
        <p:txBody>
          <a:bodyPr wrap="none" rtlCol="0">
            <a:spAutoFit/>
          </a:bodyPr>
          <a:lstStyle/>
          <a:p>
            <a:r>
              <a:rPr lang="tr-TR" sz="2400" dirty="0" err="1"/>
              <a:t>Handle</a:t>
            </a:r>
            <a:r>
              <a:rPr lang="tr-TR" sz="2400" dirty="0"/>
              <a:t>  </a:t>
            </a:r>
          </a:p>
          <a:p>
            <a:r>
              <a:rPr lang="tr-TR" sz="2400" dirty="0" err="1"/>
              <a:t>Request</a:t>
            </a:r>
            <a:endParaRPr lang="tr-TR" sz="2400" dirty="0"/>
          </a:p>
        </p:txBody>
      </p:sp>
      <p:sp>
        <p:nvSpPr>
          <p:cNvPr id="47" name="Rounded Rectangle 46">
            <a:extLst>
              <a:ext uri="{FF2B5EF4-FFF2-40B4-BE49-F238E27FC236}">
                <a16:creationId xmlns:a16="http://schemas.microsoft.com/office/drawing/2014/main" id="{287060F1-4DC6-1F49-AC89-249A070106AC}"/>
              </a:ext>
            </a:extLst>
          </p:cNvPr>
          <p:cNvSpPr/>
          <p:nvPr/>
        </p:nvSpPr>
        <p:spPr>
          <a:xfrm>
            <a:off x="7819242" y="789486"/>
            <a:ext cx="3556857" cy="1618823"/>
          </a:xfrm>
          <a:prstGeom prst="round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TextBox 8">
            <a:extLst>
              <a:ext uri="{FF2B5EF4-FFF2-40B4-BE49-F238E27FC236}">
                <a16:creationId xmlns:a16="http://schemas.microsoft.com/office/drawing/2014/main" id="{AB8F4BEA-7C1A-8A44-8A4C-649F53ED6FE1}"/>
              </a:ext>
            </a:extLst>
          </p:cNvPr>
          <p:cNvSpPr txBox="1"/>
          <p:nvPr/>
        </p:nvSpPr>
        <p:spPr>
          <a:xfrm>
            <a:off x="8461318" y="99197"/>
            <a:ext cx="2018501" cy="707886"/>
          </a:xfrm>
          <a:prstGeom prst="rect">
            <a:avLst/>
          </a:prstGeom>
          <a:noFill/>
        </p:spPr>
        <p:txBody>
          <a:bodyPr wrap="none" rtlCol="0">
            <a:spAutoFit/>
          </a:bodyPr>
          <a:lstStyle/>
          <a:p>
            <a:r>
              <a:rPr lang="tr-TR" sz="4000" dirty="0">
                <a:solidFill>
                  <a:srgbClr val="FF0000"/>
                </a:solidFill>
              </a:rPr>
              <a:t>!!!!!!!!!!!</a:t>
            </a:r>
          </a:p>
        </p:txBody>
      </p:sp>
      <p:cxnSp>
        <p:nvCxnSpPr>
          <p:cNvPr id="48" name="Straight Connector 47">
            <a:extLst>
              <a:ext uri="{FF2B5EF4-FFF2-40B4-BE49-F238E27FC236}">
                <a16:creationId xmlns:a16="http://schemas.microsoft.com/office/drawing/2014/main" id="{C3EE7FA6-279C-8645-9EE8-F4927F441368}"/>
              </a:ext>
            </a:extLst>
          </p:cNvPr>
          <p:cNvCxnSpPr>
            <a:cxnSpLocks/>
          </p:cNvCxnSpPr>
          <p:nvPr/>
        </p:nvCxnSpPr>
        <p:spPr>
          <a:xfrm flipH="1">
            <a:off x="6594640" y="2769804"/>
            <a:ext cx="1" cy="390499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3D4F71-53A4-2543-9178-CAF04A1A334B}"/>
              </a:ext>
            </a:extLst>
          </p:cNvPr>
          <p:cNvSpPr txBox="1"/>
          <p:nvPr/>
        </p:nvSpPr>
        <p:spPr>
          <a:xfrm>
            <a:off x="1381036" y="4309126"/>
            <a:ext cx="585417" cy="369332"/>
          </a:xfrm>
          <a:prstGeom prst="rect">
            <a:avLst/>
          </a:prstGeom>
          <a:noFill/>
        </p:spPr>
        <p:txBody>
          <a:bodyPr wrap="none" rtlCol="0">
            <a:spAutoFit/>
          </a:bodyPr>
          <a:lstStyle/>
          <a:p>
            <a:r>
              <a:rPr lang="tr-TR" dirty="0"/>
              <a:t>8 </a:t>
            </a:r>
            <a:r>
              <a:rPr lang="tr-TR" dirty="0" err="1"/>
              <a:t>gb</a:t>
            </a:r>
            <a:endParaRPr lang="tr-TR" dirty="0"/>
          </a:p>
        </p:txBody>
      </p:sp>
      <p:sp>
        <p:nvSpPr>
          <p:cNvPr id="3" name="TextBox 2">
            <a:extLst>
              <a:ext uri="{FF2B5EF4-FFF2-40B4-BE49-F238E27FC236}">
                <a16:creationId xmlns:a16="http://schemas.microsoft.com/office/drawing/2014/main" id="{B40E2322-1AC2-834B-808A-651D7F34F95F}"/>
              </a:ext>
            </a:extLst>
          </p:cNvPr>
          <p:cNvSpPr txBox="1"/>
          <p:nvPr/>
        </p:nvSpPr>
        <p:spPr>
          <a:xfrm>
            <a:off x="2540236" y="4280521"/>
            <a:ext cx="532518" cy="369332"/>
          </a:xfrm>
          <a:prstGeom prst="rect">
            <a:avLst/>
          </a:prstGeom>
          <a:noFill/>
        </p:spPr>
        <p:txBody>
          <a:bodyPr wrap="none" rtlCol="0">
            <a:spAutoFit/>
          </a:bodyPr>
          <a:lstStyle/>
          <a:p>
            <a:r>
              <a:rPr lang="tr-TR" dirty="0"/>
              <a:t>8gb</a:t>
            </a:r>
          </a:p>
        </p:txBody>
      </p:sp>
      <p:sp>
        <p:nvSpPr>
          <p:cNvPr id="6" name="TextBox 5">
            <a:extLst>
              <a:ext uri="{FF2B5EF4-FFF2-40B4-BE49-F238E27FC236}">
                <a16:creationId xmlns:a16="http://schemas.microsoft.com/office/drawing/2014/main" id="{5123D1BC-210E-8C42-8833-97EA30B30E06}"/>
              </a:ext>
            </a:extLst>
          </p:cNvPr>
          <p:cNvSpPr txBox="1"/>
          <p:nvPr/>
        </p:nvSpPr>
        <p:spPr>
          <a:xfrm>
            <a:off x="3537610" y="4264595"/>
            <a:ext cx="532518" cy="369332"/>
          </a:xfrm>
          <a:prstGeom prst="rect">
            <a:avLst/>
          </a:prstGeom>
          <a:noFill/>
        </p:spPr>
        <p:txBody>
          <a:bodyPr wrap="none" rtlCol="0">
            <a:spAutoFit/>
          </a:bodyPr>
          <a:lstStyle/>
          <a:p>
            <a:r>
              <a:rPr lang="tr-TR" dirty="0"/>
              <a:t>8gb</a:t>
            </a:r>
          </a:p>
        </p:txBody>
      </p:sp>
      <p:sp>
        <p:nvSpPr>
          <p:cNvPr id="19" name="TextBox 18">
            <a:extLst>
              <a:ext uri="{FF2B5EF4-FFF2-40B4-BE49-F238E27FC236}">
                <a16:creationId xmlns:a16="http://schemas.microsoft.com/office/drawing/2014/main" id="{425EFF67-E0E7-0647-9DD2-949C0B71BAD9}"/>
              </a:ext>
            </a:extLst>
          </p:cNvPr>
          <p:cNvSpPr txBox="1"/>
          <p:nvPr/>
        </p:nvSpPr>
        <p:spPr>
          <a:xfrm>
            <a:off x="6754454" y="3166060"/>
            <a:ext cx="5011943" cy="3046988"/>
          </a:xfrm>
          <a:prstGeom prst="rect">
            <a:avLst/>
          </a:prstGeom>
          <a:noFill/>
        </p:spPr>
        <p:txBody>
          <a:bodyPr wrap="square" rtlCol="0">
            <a:spAutoFit/>
          </a:bodyPr>
          <a:lstStyle/>
          <a:p>
            <a:pPr>
              <a:buClr>
                <a:schemeClr val="tx1"/>
              </a:buClr>
            </a:pPr>
            <a:r>
              <a:rPr lang="tr-TR" sz="2400" dirty="0"/>
              <a:t>1.  </a:t>
            </a:r>
            <a:r>
              <a:rPr lang="tr-TR" sz="2400" dirty="0" err="1"/>
              <a:t>Creating</a:t>
            </a:r>
            <a:r>
              <a:rPr lang="tr-TR" sz="2400" dirty="0"/>
              <a:t> an </a:t>
            </a:r>
            <a:r>
              <a:rPr lang="tr-TR" sz="2400" dirty="0" err="1"/>
              <a:t>instance</a:t>
            </a:r>
            <a:r>
              <a:rPr lang="tr-TR" sz="2400" dirty="0"/>
              <a:t> </a:t>
            </a:r>
            <a:r>
              <a:rPr lang="tr-TR" sz="2400" dirty="0" err="1"/>
              <a:t>just</a:t>
            </a:r>
            <a:r>
              <a:rPr lang="tr-TR" sz="2400" dirty="0"/>
              <a:t> </a:t>
            </a:r>
            <a:r>
              <a:rPr lang="tr-TR" sz="2400" dirty="0" err="1"/>
              <a:t>like</a:t>
            </a:r>
            <a:r>
              <a:rPr lang="tr-TR" sz="2400" dirty="0"/>
              <a:t> </a:t>
            </a:r>
            <a:r>
              <a:rPr lang="tr-TR" sz="2400" dirty="0" err="1"/>
              <a:t>the</a:t>
            </a:r>
            <a:r>
              <a:rPr lang="tr-TR" sz="2400" dirty="0"/>
              <a:t> </a:t>
            </a:r>
            <a:r>
              <a:rPr lang="tr-TR" sz="2400" dirty="0" err="1"/>
              <a:t>same</a:t>
            </a:r>
            <a:r>
              <a:rPr lang="tr-TR" sz="2400" dirty="0"/>
              <a:t> ????</a:t>
            </a:r>
          </a:p>
          <a:p>
            <a:r>
              <a:rPr lang="tr-TR" sz="2400" dirty="0"/>
              <a:t>     </a:t>
            </a:r>
            <a:endParaRPr lang="tr-TR" sz="2400" dirty="0">
              <a:solidFill>
                <a:schemeClr val="bg1">
                  <a:lumMod val="85000"/>
                </a:schemeClr>
              </a:solidFill>
            </a:endParaRPr>
          </a:p>
          <a:p>
            <a:pPr marL="342900" indent="-342900">
              <a:buAutoNum type="arabicPeriod" startAt="2"/>
            </a:pPr>
            <a:r>
              <a:rPr lang="tr-TR" sz="2400" dirty="0" err="1">
                <a:solidFill>
                  <a:schemeClr val="bg1">
                    <a:lumMod val="75000"/>
                  </a:schemeClr>
                </a:solidFill>
              </a:rPr>
              <a:t>Manage</a:t>
            </a:r>
            <a:r>
              <a:rPr lang="tr-TR" sz="2400" dirty="0">
                <a:solidFill>
                  <a:schemeClr val="bg1">
                    <a:lumMod val="75000"/>
                  </a:schemeClr>
                </a:solidFill>
              </a:rPr>
              <a:t>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squence</a:t>
            </a:r>
            <a:r>
              <a:rPr lang="tr-TR" sz="2400" dirty="0">
                <a:solidFill>
                  <a:schemeClr val="bg1">
                    <a:lumMod val="75000"/>
                  </a:schemeClr>
                </a:solidFill>
              </a:rPr>
              <a:t> of </a:t>
            </a:r>
            <a:r>
              <a:rPr lang="tr-TR" sz="2400" dirty="0" err="1">
                <a:solidFill>
                  <a:schemeClr val="bg1">
                    <a:lumMod val="75000"/>
                  </a:schemeClr>
                </a:solidFill>
              </a:rPr>
              <a:t>instance</a:t>
            </a:r>
            <a:endParaRPr lang="tr-TR" sz="2400" dirty="0">
              <a:solidFill>
                <a:schemeClr val="bg1">
                  <a:lumMod val="75000"/>
                </a:schemeClr>
              </a:solidFill>
            </a:endParaRPr>
          </a:p>
          <a:p>
            <a:pPr marL="342900" indent="-342900">
              <a:buAutoNum type="arabicPeriod" startAt="2"/>
            </a:pPr>
            <a:endParaRPr lang="tr-TR" sz="2400" dirty="0">
              <a:solidFill>
                <a:schemeClr val="bg1">
                  <a:lumMod val="75000"/>
                </a:schemeClr>
              </a:solidFill>
            </a:endParaRPr>
          </a:p>
          <a:p>
            <a:pPr marL="457200" indent="-457200">
              <a:buAutoNum type="arabicPeriod" startAt="3"/>
            </a:pPr>
            <a:r>
              <a:rPr lang="tr-TR" sz="2400" dirty="0" err="1">
                <a:solidFill>
                  <a:schemeClr val="bg1">
                    <a:lumMod val="75000"/>
                  </a:schemeClr>
                </a:solidFill>
              </a:rPr>
              <a:t>Which</a:t>
            </a:r>
            <a:r>
              <a:rPr lang="tr-TR" sz="2400" dirty="0">
                <a:solidFill>
                  <a:schemeClr val="bg1">
                    <a:lumMod val="75000"/>
                  </a:schemeClr>
                </a:solidFill>
              </a:rPr>
              <a:t> IP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will</a:t>
            </a:r>
            <a:r>
              <a:rPr lang="tr-TR" sz="2400" dirty="0">
                <a:solidFill>
                  <a:schemeClr val="bg1">
                    <a:lumMod val="75000"/>
                  </a:schemeClr>
                </a:solidFill>
              </a:rPr>
              <a:t> </a:t>
            </a:r>
            <a:r>
              <a:rPr lang="tr-TR" sz="2400" dirty="0" err="1">
                <a:solidFill>
                  <a:schemeClr val="bg1">
                    <a:lumMod val="75000"/>
                  </a:schemeClr>
                </a:solidFill>
              </a:rPr>
              <a:t>we</a:t>
            </a:r>
            <a:r>
              <a:rPr lang="tr-TR" sz="2400" dirty="0">
                <a:solidFill>
                  <a:schemeClr val="bg1">
                    <a:lumMod val="75000"/>
                  </a:schemeClr>
                </a:solidFill>
              </a:rPr>
              <a:t> </a:t>
            </a:r>
            <a:r>
              <a:rPr lang="tr-TR" sz="2400" dirty="0" err="1">
                <a:solidFill>
                  <a:schemeClr val="bg1">
                    <a:lumMod val="75000"/>
                  </a:schemeClr>
                </a:solidFill>
              </a:rPr>
              <a:t>browse</a:t>
            </a:r>
            <a:endParaRPr lang="tr-TR" sz="2400" dirty="0">
              <a:solidFill>
                <a:schemeClr val="bg1">
                  <a:lumMod val="75000"/>
                </a:schemeClr>
              </a:solidFill>
            </a:endParaRPr>
          </a:p>
          <a:p>
            <a:pPr marL="457200" indent="-457200">
              <a:buAutoNum type="arabicPeriod" startAt="3"/>
            </a:pPr>
            <a:endParaRPr lang="tr-TR" sz="2400" dirty="0">
              <a:solidFill>
                <a:schemeClr val="bg1">
                  <a:lumMod val="75000"/>
                </a:schemeClr>
              </a:solidFill>
            </a:endParaRPr>
          </a:p>
          <a:p>
            <a:r>
              <a:rPr lang="tr-TR" sz="2400" dirty="0">
                <a:solidFill>
                  <a:schemeClr val="bg1">
                    <a:lumMod val="75000"/>
                  </a:schemeClr>
                </a:solidFill>
              </a:rPr>
              <a:t>4. Is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healthy</a:t>
            </a:r>
            <a:r>
              <a:rPr lang="tr-TR" sz="2400" dirty="0">
                <a:solidFill>
                  <a:schemeClr val="bg1">
                    <a:lumMod val="75000"/>
                  </a:schemeClr>
                </a:solidFill>
              </a:rPr>
              <a:t> </a:t>
            </a:r>
            <a:r>
              <a:rPr lang="tr-TR" sz="2400" dirty="0" err="1">
                <a:solidFill>
                  <a:schemeClr val="bg1">
                    <a:lumMod val="75000"/>
                  </a:schemeClr>
                </a:solidFill>
              </a:rPr>
              <a:t>now</a:t>
            </a:r>
            <a:r>
              <a:rPr lang="tr-TR" sz="2400" dirty="0">
                <a:solidFill>
                  <a:schemeClr val="bg1">
                    <a:lumMod val="75000"/>
                  </a:schemeClr>
                </a:solidFill>
              </a:rPr>
              <a:t>.</a:t>
            </a:r>
          </a:p>
        </p:txBody>
      </p:sp>
      <p:sp>
        <p:nvSpPr>
          <p:cNvPr id="22" name="TextBox 21">
            <a:extLst>
              <a:ext uri="{FF2B5EF4-FFF2-40B4-BE49-F238E27FC236}">
                <a16:creationId xmlns:a16="http://schemas.microsoft.com/office/drawing/2014/main" id="{90A57F67-AD43-104F-8971-2EC0609DA55A}"/>
              </a:ext>
            </a:extLst>
          </p:cNvPr>
          <p:cNvSpPr txBox="1"/>
          <p:nvPr/>
        </p:nvSpPr>
        <p:spPr>
          <a:xfrm>
            <a:off x="1308343" y="6066873"/>
            <a:ext cx="522900" cy="369332"/>
          </a:xfrm>
          <a:prstGeom prst="rect">
            <a:avLst/>
          </a:prstGeom>
          <a:noFill/>
        </p:spPr>
        <p:txBody>
          <a:bodyPr wrap="none" rtlCol="0">
            <a:spAutoFit/>
          </a:bodyPr>
          <a:lstStyle/>
          <a:p>
            <a:r>
              <a:rPr lang="tr-TR" dirty="0" err="1"/>
              <a:t>IP:x</a:t>
            </a:r>
            <a:endParaRPr lang="tr-TR" dirty="0"/>
          </a:p>
        </p:txBody>
      </p:sp>
      <p:sp>
        <p:nvSpPr>
          <p:cNvPr id="52" name="TextBox 51">
            <a:extLst>
              <a:ext uri="{FF2B5EF4-FFF2-40B4-BE49-F238E27FC236}">
                <a16:creationId xmlns:a16="http://schemas.microsoft.com/office/drawing/2014/main" id="{777525EA-2FEA-AA46-9800-92E46DB24078}"/>
              </a:ext>
            </a:extLst>
          </p:cNvPr>
          <p:cNvSpPr txBox="1"/>
          <p:nvPr/>
        </p:nvSpPr>
        <p:spPr>
          <a:xfrm>
            <a:off x="2490340" y="6013045"/>
            <a:ext cx="522900" cy="369332"/>
          </a:xfrm>
          <a:prstGeom prst="rect">
            <a:avLst/>
          </a:prstGeom>
          <a:noFill/>
        </p:spPr>
        <p:txBody>
          <a:bodyPr wrap="none" rtlCol="0">
            <a:spAutoFit/>
          </a:bodyPr>
          <a:lstStyle/>
          <a:p>
            <a:r>
              <a:rPr lang="tr-TR" dirty="0" err="1"/>
              <a:t>IP:y</a:t>
            </a:r>
            <a:endParaRPr lang="tr-TR" dirty="0"/>
          </a:p>
        </p:txBody>
      </p:sp>
      <p:sp>
        <p:nvSpPr>
          <p:cNvPr id="53" name="TextBox 52">
            <a:extLst>
              <a:ext uri="{FF2B5EF4-FFF2-40B4-BE49-F238E27FC236}">
                <a16:creationId xmlns:a16="http://schemas.microsoft.com/office/drawing/2014/main" id="{5A6EF56A-7364-3942-AB27-791EEA26C3E1}"/>
              </a:ext>
            </a:extLst>
          </p:cNvPr>
          <p:cNvSpPr txBox="1"/>
          <p:nvPr/>
        </p:nvSpPr>
        <p:spPr>
          <a:xfrm>
            <a:off x="3504677" y="6000262"/>
            <a:ext cx="522900" cy="369332"/>
          </a:xfrm>
          <a:prstGeom prst="rect">
            <a:avLst/>
          </a:prstGeom>
          <a:noFill/>
        </p:spPr>
        <p:txBody>
          <a:bodyPr wrap="none" rtlCol="0">
            <a:spAutoFit/>
          </a:bodyPr>
          <a:lstStyle/>
          <a:p>
            <a:r>
              <a:rPr lang="tr-TR" dirty="0" err="1"/>
              <a:t>IP:z</a:t>
            </a:r>
            <a:endParaRPr lang="tr-TR" dirty="0"/>
          </a:p>
        </p:txBody>
      </p:sp>
    </p:spTree>
    <p:extLst>
      <p:ext uri="{BB962C8B-B14F-4D97-AF65-F5344CB8AC3E}">
        <p14:creationId xmlns:p14="http://schemas.microsoft.com/office/powerpoint/2010/main" val="249274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69DAD127-AAC3-9D4E-AA2E-2268F6F16209}"/>
              </a:ext>
            </a:extLst>
          </p:cNvPr>
          <p:cNvCxnSpPr>
            <a:cxnSpLocks/>
          </p:cNvCxnSpPr>
          <p:nvPr/>
        </p:nvCxnSpPr>
        <p:spPr>
          <a:xfrm>
            <a:off x="7301928" y="2981191"/>
            <a:ext cx="1" cy="219628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58FBDA-1134-FC48-B79F-9819B5CDE862}"/>
              </a:ext>
            </a:extLst>
          </p:cNvPr>
          <p:cNvSpPr/>
          <p:nvPr/>
        </p:nvSpPr>
        <p:spPr>
          <a:xfrm>
            <a:off x="842862" y="6216184"/>
            <a:ext cx="1032933" cy="646331"/>
          </a:xfrm>
          <a:prstGeom prst="rect">
            <a:avLst/>
          </a:prstGeom>
        </p:spPr>
        <p:txBody>
          <a:bodyPr wrap="square">
            <a:spAutoFit/>
          </a:bodyPr>
          <a:lstStyle/>
          <a:p>
            <a:r>
              <a:rPr lang="tr-TR" sz="3600" b="1">
                <a:solidFill>
                  <a:schemeClr val="bg1"/>
                </a:solidFill>
              </a:rPr>
              <a:t>EC2</a:t>
            </a:r>
          </a:p>
        </p:txBody>
      </p:sp>
      <p:sp>
        <p:nvSpPr>
          <p:cNvPr id="18" name="Rounded Rectangle 17">
            <a:extLst>
              <a:ext uri="{FF2B5EF4-FFF2-40B4-BE49-F238E27FC236}">
                <a16:creationId xmlns:a16="http://schemas.microsoft.com/office/drawing/2014/main" id="{AF3EF5DD-21C7-3B4E-BA25-D4C067AB218A}"/>
              </a:ext>
            </a:extLst>
          </p:cNvPr>
          <p:cNvSpPr/>
          <p:nvPr/>
        </p:nvSpPr>
        <p:spPr>
          <a:xfrm>
            <a:off x="335985" y="31249"/>
            <a:ext cx="2252558" cy="89988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1: </a:t>
            </a:r>
            <a:r>
              <a:rPr lang="tr-TR" sz="2400" b="1" dirty="0" err="1"/>
              <a:t>Instance</a:t>
            </a:r>
            <a:r>
              <a:rPr lang="tr-TR" sz="2400" b="1" dirty="0"/>
              <a:t> (</a:t>
            </a:r>
            <a:r>
              <a:rPr lang="tr-TR" sz="2400" b="1" dirty="0" err="1"/>
              <a:t>Nginex</a:t>
            </a:r>
            <a:r>
              <a:rPr lang="tr-TR" sz="2400" b="1" dirty="0"/>
              <a:t>)</a:t>
            </a:r>
          </a:p>
        </p:txBody>
      </p:sp>
      <p:sp>
        <p:nvSpPr>
          <p:cNvPr id="60" name="Rounded Rectangle 59">
            <a:extLst>
              <a:ext uri="{FF2B5EF4-FFF2-40B4-BE49-F238E27FC236}">
                <a16:creationId xmlns:a16="http://schemas.microsoft.com/office/drawing/2014/main" id="{77EE48FB-AB01-204F-BFF7-4267802EF187}"/>
              </a:ext>
            </a:extLst>
          </p:cNvPr>
          <p:cNvSpPr/>
          <p:nvPr/>
        </p:nvSpPr>
        <p:spPr>
          <a:xfrm>
            <a:off x="335985" y="3520359"/>
            <a:ext cx="2132992" cy="915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cxnSp>
        <p:nvCxnSpPr>
          <p:cNvPr id="71" name="Straight Connector 70">
            <a:extLst>
              <a:ext uri="{FF2B5EF4-FFF2-40B4-BE49-F238E27FC236}">
                <a16:creationId xmlns:a16="http://schemas.microsoft.com/office/drawing/2014/main" id="{E263480B-66B8-8C4D-A84D-E1CFCAA575E1}"/>
              </a:ext>
            </a:extLst>
          </p:cNvPr>
          <p:cNvCxnSpPr>
            <a:cxnSpLocks/>
          </p:cNvCxnSpPr>
          <p:nvPr/>
        </p:nvCxnSpPr>
        <p:spPr>
          <a:xfrm flipH="1" flipV="1">
            <a:off x="1402481" y="1004137"/>
            <a:ext cx="1" cy="94728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20FAA2F-A6D4-F941-8EF1-8B1F307CB547}"/>
              </a:ext>
            </a:extLst>
          </p:cNvPr>
          <p:cNvPicPr>
            <a:picLocks noChangeAspect="1"/>
          </p:cNvPicPr>
          <p:nvPr/>
        </p:nvPicPr>
        <p:blipFill rotWithShape="1">
          <a:blip r:embed="rId2">
            <a:duotone>
              <a:schemeClr val="accent1">
                <a:shade val="45000"/>
                <a:satMod val="135000"/>
              </a:schemeClr>
              <a:prstClr val="white"/>
            </a:duotone>
          </a:blip>
          <a:srcRect l="17594" t="10439" r="14400" b="10895"/>
          <a:stretch/>
        </p:blipFill>
        <p:spPr>
          <a:xfrm>
            <a:off x="632826" y="5219898"/>
            <a:ext cx="1464732" cy="1694353"/>
          </a:xfrm>
          <a:prstGeom prst="rect">
            <a:avLst/>
          </a:prstGeom>
        </p:spPr>
      </p:pic>
      <p:sp>
        <p:nvSpPr>
          <p:cNvPr id="75" name="Rectangle 74">
            <a:extLst>
              <a:ext uri="{FF2B5EF4-FFF2-40B4-BE49-F238E27FC236}">
                <a16:creationId xmlns:a16="http://schemas.microsoft.com/office/drawing/2014/main" id="{8B2BDB18-70E3-B942-BA9B-C911AEF8CF59}"/>
              </a:ext>
            </a:extLst>
          </p:cNvPr>
          <p:cNvSpPr/>
          <p:nvPr/>
        </p:nvSpPr>
        <p:spPr>
          <a:xfrm>
            <a:off x="1307258" y="5836241"/>
            <a:ext cx="778573" cy="461665"/>
          </a:xfrm>
          <a:prstGeom prst="rect">
            <a:avLst/>
          </a:prstGeom>
        </p:spPr>
        <p:txBody>
          <a:bodyPr wrap="square">
            <a:spAutoFit/>
          </a:bodyPr>
          <a:lstStyle/>
          <a:p>
            <a:r>
              <a:rPr lang="tr-TR" sz="2400" b="1" dirty="0">
                <a:solidFill>
                  <a:schemeClr val="bg1"/>
                </a:solidFill>
              </a:rPr>
              <a:t>EC2</a:t>
            </a:r>
          </a:p>
        </p:txBody>
      </p:sp>
      <p:cxnSp>
        <p:nvCxnSpPr>
          <p:cNvPr id="76" name="Straight Connector 75">
            <a:extLst>
              <a:ext uri="{FF2B5EF4-FFF2-40B4-BE49-F238E27FC236}">
                <a16:creationId xmlns:a16="http://schemas.microsoft.com/office/drawing/2014/main" id="{6A61135C-5B21-A744-AD99-7A6FA756DA45}"/>
              </a:ext>
            </a:extLst>
          </p:cNvPr>
          <p:cNvCxnSpPr>
            <a:cxnSpLocks/>
          </p:cNvCxnSpPr>
          <p:nvPr/>
        </p:nvCxnSpPr>
        <p:spPr>
          <a:xfrm flipH="1">
            <a:off x="1396587" y="2618708"/>
            <a:ext cx="3" cy="807016"/>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8C0A5DB2-10DF-5344-908F-F318408FF1F3}"/>
              </a:ext>
            </a:extLst>
          </p:cNvPr>
          <p:cNvSpPr/>
          <p:nvPr/>
        </p:nvSpPr>
        <p:spPr>
          <a:xfrm>
            <a:off x="3109504" y="63596"/>
            <a:ext cx="1995546" cy="8998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2: </a:t>
            </a:r>
            <a:r>
              <a:rPr lang="tr-TR" sz="2400" b="1" dirty="0" err="1"/>
              <a:t>Instance</a:t>
            </a:r>
            <a:endParaRPr lang="tr-TR" sz="2400" b="1" dirty="0"/>
          </a:p>
          <a:p>
            <a:pPr algn="ctr"/>
            <a:r>
              <a:rPr lang="tr-TR" sz="2400" b="1" dirty="0"/>
              <a:t>(</a:t>
            </a:r>
            <a:r>
              <a:rPr lang="tr-TR" sz="2400" b="1" dirty="0" err="1"/>
              <a:t>Nginex</a:t>
            </a:r>
            <a:r>
              <a:rPr lang="tr-TR" sz="2400" b="1" dirty="0"/>
              <a:t>)</a:t>
            </a:r>
          </a:p>
        </p:txBody>
      </p:sp>
      <p:cxnSp>
        <p:nvCxnSpPr>
          <p:cNvPr id="28" name="Straight Connector 27">
            <a:extLst>
              <a:ext uri="{FF2B5EF4-FFF2-40B4-BE49-F238E27FC236}">
                <a16:creationId xmlns:a16="http://schemas.microsoft.com/office/drawing/2014/main" id="{A6986900-2BB2-2840-8988-E9F6E0280B56}"/>
              </a:ext>
            </a:extLst>
          </p:cNvPr>
          <p:cNvCxnSpPr>
            <a:cxnSpLocks/>
          </p:cNvCxnSpPr>
          <p:nvPr/>
        </p:nvCxnSpPr>
        <p:spPr>
          <a:xfrm flipV="1">
            <a:off x="4123465" y="1019821"/>
            <a:ext cx="0" cy="863575"/>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C1F4A4-1ED2-8B4A-9AA6-ECC276F739CA}"/>
              </a:ext>
            </a:extLst>
          </p:cNvPr>
          <p:cNvPicPr>
            <a:picLocks noChangeAspect="1"/>
          </p:cNvPicPr>
          <p:nvPr/>
        </p:nvPicPr>
        <p:blipFill rotWithShape="1">
          <a:blip r:embed="rId3">
            <a:duotone>
              <a:schemeClr val="accent1">
                <a:shade val="45000"/>
                <a:satMod val="135000"/>
              </a:schemeClr>
              <a:prstClr val="white"/>
            </a:duotone>
          </a:blip>
          <a:srcRect l="26111" t="9962" r="26871" b="26779"/>
          <a:stretch/>
        </p:blipFill>
        <p:spPr>
          <a:xfrm>
            <a:off x="590618" y="1448686"/>
            <a:ext cx="1506940" cy="1636865"/>
          </a:xfrm>
          <a:prstGeom prst="rect">
            <a:avLst/>
          </a:prstGeom>
        </p:spPr>
      </p:pic>
      <p:cxnSp>
        <p:nvCxnSpPr>
          <p:cNvPr id="31" name="Straight Connector 30">
            <a:extLst>
              <a:ext uri="{FF2B5EF4-FFF2-40B4-BE49-F238E27FC236}">
                <a16:creationId xmlns:a16="http://schemas.microsoft.com/office/drawing/2014/main" id="{15750FBD-37D8-744F-BACD-17DD8A5FFF48}"/>
              </a:ext>
            </a:extLst>
          </p:cNvPr>
          <p:cNvCxnSpPr>
            <a:cxnSpLocks/>
          </p:cNvCxnSpPr>
          <p:nvPr/>
        </p:nvCxnSpPr>
        <p:spPr>
          <a:xfrm flipH="1">
            <a:off x="1359325" y="4423960"/>
            <a:ext cx="3" cy="807016"/>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94343A-7D19-B94E-99DE-28A06EFF15C7}"/>
              </a:ext>
            </a:extLst>
          </p:cNvPr>
          <p:cNvSpPr txBox="1"/>
          <p:nvPr/>
        </p:nvSpPr>
        <p:spPr>
          <a:xfrm>
            <a:off x="1871923" y="5919803"/>
            <a:ext cx="915251" cy="646331"/>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endParaRPr lang="tr-TR" b="1" dirty="0">
              <a:solidFill>
                <a:srgbClr val="FF0000"/>
              </a:solidFill>
            </a:endParaRPr>
          </a:p>
          <a:p>
            <a:r>
              <a:rPr lang="tr-TR" b="1" dirty="0">
                <a:solidFill>
                  <a:srgbClr val="FF0000"/>
                </a:solidFill>
              </a:rPr>
              <a:t> ???)</a:t>
            </a:r>
            <a:endParaRPr lang="tr-TR" dirty="0">
              <a:solidFill>
                <a:srgbClr val="FF0000"/>
              </a:solidFill>
            </a:endParaRPr>
          </a:p>
        </p:txBody>
      </p:sp>
      <p:sp>
        <p:nvSpPr>
          <p:cNvPr id="35" name="Rectangle 34">
            <a:extLst>
              <a:ext uri="{FF2B5EF4-FFF2-40B4-BE49-F238E27FC236}">
                <a16:creationId xmlns:a16="http://schemas.microsoft.com/office/drawing/2014/main" id="{0201CB3B-7216-8946-A0F5-28FF7201704D}"/>
              </a:ext>
            </a:extLst>
          </p:cNvPr>
          <p:cNvSpPr/>
          <p:nvPr/>
        </p:nvSpPr>
        <p:spPr>
          <a:xfrm>
            <a:off x="3631105" y="4257927"/>
            <a:ext cx="1032933" cy="646331"/>
          </a:xfrm>
          <a:prstGeom prst="rect">
            <a:avLst/>
          </a:prstGeom>
        </p:spPr>
        <p:txBody>
          <a:bodyPr wrap="square">
            <a:spAutoFit/>
          </a:bodyPr>
          <a:lstStyle/>
          <a:p>
            <a:r>
              <a:rPr lang="tr-TR" sz="3600" b="1">
                <a:solidFill>
                  <a:schemeClr val="bg1"/>
                </a:solidFill>
              </a:rPr>
              <a:t>EC2</a:t>
            </a:r>
          </a:p>
        </p:txBody>
      </p:sp>
      <p:pic>
        <p:nvPicPr>
          <p:cNvPr id="36" name="Picture 35">
            <a:extLst>
              <a:ext uri="{FF2B5EF4-FFF2-40B4-BE49-F238E27FC236}">
                <a16:creationId xmlns:a16="http://schemas.microsoft.com/office/drawing/2014/main" id="{EEC8A78B-5C80-E64F-98E9-AADB8FAD4882}"/>
              </a:ext>
            </a:extLst>
          </p:cNvPr>
          <p:cNvPicPr>
            <a:picLocks noChangeAspect="1"/>
          </p:cNvPicPr>
          <p:nvPr/>
        </p:nvPicPr>
        <p:blipFill rotWithShape="1">
          <a:blip r:embed="rId2"/>
          <a:srcRect l="17594" t="10439" r="14400" b="10895"/>
          <a:stretch/>
        </p:blipFill>
        <p:spPr>
          <a:xfrm>
            <a:off x="3422455" y="3410750"/>
            <a:ext cx="1464732" cy="1694353"/>
          </a:xfrm>
          <a:prstGeom prst="rect">
            <a:avLst/>
          </a:prstGeom>
        </p:spPr>
      </p:pic>
      <p:sp>
        <p:nvSpPr>
          <p:cNvPr id="37" name="Rectangle 36">
            <a:extLst>
              <a:ext uri="{FF2B5EF4-FFF2-40B4-BE49-F238E27FC236}">
                <a16:creationId xmlns:a16="http://schemas.microsoft.com/office/drawing/2014/main" id="{9BAC0FC1-60A6-954E-88C8-BA460ACD0583}"/>
              </a:ext>
            </a:extLst>
          </p:cNvPr>
          <p:cNvSpPr/>
          <p:nvPr/>
        </p:nvSpPr>
        <p:spPr>
          <a:xfrm>
            <a:off x="4027328" y="4011956"/>
            <a:ext cx="778573" cy="461665"/>
          </a:xfrm>
          <a:prstGeom prst="rect">
            <a:avLst/>
          </a:prstGeom>
        </p:spPr>
        <p:txBody>
          <a:bodyPr wrap="square">
            <a:spAutoFit/>
          </a:bodyPr>
          <a:lstStyle/>
          <a:p>
            <a:r>
              <a:rPr lang="tr-TR" sz="2400" b="1" dirty="0">
                <a:solidFill>
                  <a:schemeClr val="bg1"/>
                </a:solidFill>
              </a:rPr>
              <a:t>EC2</a:t>
            </a:r>
          </a:p>
        </p:txBody>
      </p:sp>
      <p:cxnSp>
        <p:nvCxnSpPr>
          <p:cNvPr id="39" name="Straight Connector 38">
            <a:extLst>
              <a:ext uri="{FF2B5EF4-FFF2-40B4-BE49-F238E27FC236}">
                <a16:creationId xmlns:a16="http://schemas.microsoft.com/office/drawing/2014/main" id="{7681103F-A8C3-D34D-AD12-17881950B031}"/>
              </a:ext>
            </a:extLst>
          </p:cNvPr>
          <p:cNvCxnSpPr>
            <a:cxnSpLocks/>
          </p:cNvCxnSpPr>
          <p:nvPr/>
        </p:nvCxnSpPr>
        <p:spPr>
          <a:xfrm flipV="1">
            <a:off x="4154821" y="2721913"/>
            <a:ext cx="0" cy="62831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D25726AB-C18C-C042-A71D-2B88EFFC6160}"/>
              </a:ext>
            </a:extLst>
          </p:cNvPr>
          <p:cNvSpPr/>
          <p:nvPr/>
        </p:nvSpPr>
        <p:spPr>
          <a:xfrm>
            <a:off x="3128219" y="1887415"/>
            <a:ext cx="2132992" cy="9152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sp>
        <p:nvSpPr>
          <p:cNvPr id="14" name="TextBox 13">
            <a:extLst>
              <a:ext uri="{FF2B5EF4-FFF2-40B4-BE49-F238E27FC236}">
                <a16:creationId xmlns:a16="http://schemas.microsoft.com/office/drawing/2014/main" id="{D8359C5B-1365-2A4F-8750-07068820FDDD}"/>
              </a:ext>
            </a:extLst>
          </p:cNvPr>
          <p:cNvSpPr txBox="1"/>
          <p:nvPr/>
        </p:nvSpPr>
        <p:spPr>
          <a:xfrm>
            <a:off x="4082520" y="1339117"/>
            <a:ext cx="1398140" cy="646331"/>
          </a:xfrm>
          <a:prstGeom prst="rect">
            <a:avLst/>
          </a:prstGeom>
          <a:noFill/>
        </p:spPr>
        <p:txBody>
          <a:bodyPr wrap="none" rtlCol="0">
            <a:spAutoFit/>
          </a:bodyPr>
          <a:lstStyle/>
          <a:p>
            <a:r>
              <a:rPr lang="tr-TR" dirty="0" err="1"/>
              <a:t>Instance</a:t>
            </a:r>
            <a:r>
              <a:rPr lang="tr-TR" dirty="0"/>
              <a:t> </a:t>
            </a:r>
          </a:p>
          <a:p>
            <a:r>
              <a:rPr lang="tr-TR" dirty="0"/>
              <a:t>Action Menu</a:t>
            </a:r>
          </a:p>
        </p:txBody>
      </p:sp>
      <p:sp>
        <p:nvSpPr>
          <p:cNvPr id="46" name="Rounded Rectangle 45">
            <a:extLst>
              <a:ext uri="{FF2B5EF4-FFF2-40B4-BE49-F238E27FC236}">
                <a16:creationId xmlns:a16="http://schemas.microsoft.com/office/drawing/2014/main" id="{EB0A0539-1910-A646-A835-DC014FF69AE4}"/>
              </a:ext>
            </a:extLst>
          </p:cNvPr>
          <p:cNvSpPr/>
          <p:nvPr/>
        </p:nvSpPr>
        <p:spPr>
          <a:xfrm>
            <a:off x="5740374" y="43944"/>
            <a:ext cx="3123108" cy="89988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3: </a:t>
            </a:r>
            <a:r>
              <a:rPr lang="tr-TR" sz="2400" b="1" dirty="0" err="1"/>
              <a:t>Instance</a:t>
            </a:r>
            <a:r>
              <a:rPr lang="tr-TR" sz="2400" b="1" dirty="0"/>
              <a:t>  (</a:t>
            </a:r>
            <a:r>
              <a:rPr lang="tr-TR" sz="2400" b="1" dirty="0" err="1"/>
              <a:t>Nginex</a:t>
            </a:r>
            <a:r>
              <a:rPr lang="tr-TR" sz="2400" b="1" dirty="0"/>
              <a:t>) </a:t>
            </a:r>
            <a:r>
              <a:rPr lang="tr-TR" sz="2400" b="1" dirty="0" err="1"/>
              <a:t>Root</a:t>
            </a:r>
            <a:r>
              <a:rPr lang="tr-TR" sz="2400" b="1" dirty="0"/>
              <a:t> Volume</a:t>
            </a:r>
          </a:p>
        </p:txBody>
      </p:sp>
      <p:cxnSp>
        <p:nvCxnSpPr>
          <p:cNvPr id="49" name="Straight Connector 48">
            <a:extLst>
              <a:ext uri="{FF2B5EF4-FFF2-40B4-BE49-F238E27FC236}">
                <a16:creationId xmlns:a16="http://schemas.microsoft.com/office/drawing/2014/main" id="{421F8B00-ADD8-1449-8474-46A005F76B5A}"/>
              </a:ext>
            </a:extLst>
          </p:cNvPr>
          <p:cNvCxnSpPr>
            <a:cxnSpLocks/>
          </p:cNvCxnSpPr>
          <p:nvPr/>
        </p:nvCxnSpPr>
        <p:spPr>
          <a:xfrm flipH="1" flipV="1">
            <a:off x="7254409" y="932767"/>
            <a:ext cx="1" cy="94728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111F5D5-7C69-C24C-AD29-AD5330262D71}"/>
              </a:ext>
            </a:extLst>
          </p:cNvPr>
          <p:cNvPicPr>
            <a:picLocks noChangeAspect="1"/>
          </p:cNvPicPr>
          <p:nvPr/>
        </p:nvPicPr>
        <p:blipFill rotWithShape="1">
          <a:blip r:embed="rId3">
            <a:duotone>
              <a:schemeClr val="accent6">
                <a:shade val="45000"/>
                <a:satMod val="135000"/>
              </a:schemeClr>
              <a:prstClr val="white"/>
            </a:duotone>
          </a:blip>
          <a:srcRect l="26111" t="9962" r="26871" b="26779"/>
          <a:stretch/>
        </p:blipFill>
        <p:spPr>
          <a:xfrm>
            <a:off x="6500939" y="1424382"/>
            <a:ext cx="1506940" cy="1636865"/>
          </a:xfrm>
          <a:prstGeom prst="rect">
            <a:avLst/>
          </a:prstGeom>
        </p:spPr>
      </p:pic>
      <p:sp>
        <p:nvSpPr>
          <p:cNvPr id="53" name="Rounded Rectangle 52">
            <a:extLst>
              <a:ext uri="{FF2B5EF4-FFF2-40B4-BE49-F238E27FC236}">
                <a16:creationId xmlns:a16="http://schemas.microsoft.com/office/drawing/2014/main" id="{61D2C353-BBE1-C44B-A052-53C90E442E96}"/>
              </a:ext>
            </a:extLst>
          </p:cNvPr>
          <p:cNvSpPr/>
          <p:nvPr/>
        </p:nvSpPr>
        <p:spPr>
          <a:xfrm>
            <a:off x="6297210" y="3511237"/>
            <a:ext cx="2132992" cy="9152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pic>
        <p:nvPicPr>
          <p:cNvPr id="54" name="Picture 53">
            <a:extLst>
              <a:ext uri="{FF2B5EF4-FFF2-40B4-BE49-F238E27FC236}">
                <a16:creationId xmlns:a16="http://schemas.microsoft.com/office/drawing/2014/main" id="{BB6D8C81-C347-914D-BC4C-CC0D8F75A393}"/>
              </a:ext>
            </a:extLst>
          </p:cNvPr>
          <p:cNvPicPr>
            <a:picLocks noChangeAspect="1"/>
          </p:cNvPicPr>
          <p:nvPr/>
        </p:nvPicPr>
        <p:blipFill rotWithShape="1">
          <a:blip r:embed="rId2">
            <a:duotone>
              <a:schemeClr val="accent6">
                <a:shade val="45000"/>
                <a:satMod val="135000"/>
              </a:schemeClr>
              <a:prstClr val="white"/>
            </a:duotone>
          </a:blip>
          <a:srcRect l="17594" t="10439" r="14400" b="10895"/>
          <a:stretch/>
        </p:blipFill>
        <p:spPr>
          <a:xfrm>
            <a:off x="6653754" y="5199642"/>
            <a:ext cx="1464732" cy="1694353"/>
          </a:xfrm>
          <a:prstGeom prst="rect">
            <a:avLst/>
          </a:prstGeom>
        </p:spPr>
      </p:pic>
      <p:sp>
        <p:nvSpPr>
          <p:cNvPr id="55" name="Rectangle 54">
            <a:extLst>
              <a:ext uri="{FF2B5EF4-FFF2-40B4-BE49-F238E27FC236}">
                <a16:creationId xmlns:a16="http://schemas.microsoft.com/office/drawing/2014/main" id="{B9DC0D11-35F6-074F-8DE7-CA455C8BF315}"/>
              </a:ext>
            </a:extLst>
          </p:cNvPr>
          <p:cNvSpPr/>
          <p:nvPr/>
        </p:nvSpPr>
        <p:spPr>
          <a:xfrm>
            <a:off x="7301927" y="5781304"/>
            <a:ext cx="778573" cy="461665"/>
          </a:xfrm>
          <a:prstGeom prst="rect">
            <a:avLst/>
          </a:prstGeom>
        </p:spPr>
        <p:txBody>
          <a:bodyPr wrap="square">
            <a:spAutoFit/>
          </a:bodyPr>
          <a:lstStyle/>
          <a:p>
            <a:r>
              <a:rPr lang="tr-TR" sz="2400" b="1" dirty="0">
                <a:solidFill>
                  <a:schemeClr val="bg1"/>
                </a:solidFill>
              </a:rPr>
              <a:t>EC2</a:t>
            </a:r>
          </a:p>
        </p:txBody>
      </p:sp>
      <p:cxnSp>
        <p:nvCxnSpPr>
          <p:cNvPr id="59" name="Straight Connector 58">
            <a:extLst>
              <a:ext uri="{FF2B5EF4-FFF2-40B4-BE49-F238E27FC236}">
                <a16:creationId xmlns:a16="http://schemas.microsoft.com/office/drawing/2014/main" id="{6C3C4BA6-5A59-4948-A4FE-2F5F19208FA0}"/>
              </a:ext>
            </a:extLst>
          </p:cNvPr>
          <p:cNvCxnSpPr>
            <a:cxnSpLocks/>
          </p:cNvCxnSpPr>
          <p:nvPr/>
        </p:nvCxnSpPr>
        <p:spPr>
          <a:xfrm>
            <a:off x="10584630" y="932767"/>
            <a:ext cx="1" cy="219628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04560083-2FD3-774B-AE8A-A5950A32F36B}"/>
              </a:ext>
            </a:extLst>
          </p:cNvPr>
          <p:cNvSpPr/>
          <p:nvPr/>
        </p:nvSpPr>
        <p:spPr>
          <a:xfrm>
            <a:off x="9046564" y="74658"/>
            <a:ext cx="3123108" cy="8998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4: </a:t>
            </a:r>
            <a:r>
              <a:rPr lang="tr-TR" sz="2400" b="1" dirty="0" err="1"/>
              <a:t>Instance</a:t>
            </a:r>
            <a:r>
              <a:rPr lang="tr-TR" sz="2400" b="1" dirty="0"/>
              <a:t> </a:t>
            </a:r>
          </a:p>
          <a:p>
            <a:pPr algn="ctr"/>
            <a:r>
              <a:rPr lang="tr-TR" sz="2400" b="1" dirty="0"/>
              <a:t> (</a:t>
            </a:r>
            <a:r>
              <a:rPr lang="tr-TR" sz="2400" b="1" dirty="0" err="1"/>
              <a:t>Nginex</a:t>
            </a:r>
            <a:r>
              <a:rPr lang="tr-TR" sz="2400" b="1" dirty="0"/>
              <a:t>)</a:t>
            </a:r>
          </a:p>
        </p:txBody>
      </p:sp>
      <p:sp>
        <p:nvSpPr>
          <p:cNvPr id="70" name="Rounded Rectangle 69">
            <a:extLst>
              <a:ext uri="{FF2B5EF4-FFF2-40B4-BE49-F238E27FC236}">
                <a16:creationId xmlns:a16="http://schemas.microsoft.com/office/drawing/2014/main" id="{DCBEBD9E-CF30-1A48-B7EB-309AE829038D}"/>
              </a:ext>
            </a:extLst>
          </p:cNvPr>
          <p:cNvSpPr/>
          <p:nvPr/>
        </p:nvSpPr>
        <p:spPr>
          <a:xfrm>
            <a:off x="9583731" y="1188176"/>
            <a:ext cx="2132992" cy="91529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File</a:t>
            </a:r>
          </a:p>
          <a:p>
            <a:pPr algn="ctr"/>
            <a:r>
              <a:rPr lang="tr-TR" sz="2400" b="1" dirty="0" err="1"/>
              <a:t>İndex.html</a:t>
            </a:r>
            <a:endParaRPr lang="tr-TR" sz="2400" b="1" dirty="0"/>
          </a:p>
        </p:txBody>
      </p:sp>
      <p:pic>
        <p:nvPicPr>
          <p:cNvPr id="72" name="Picture 71">
            <a:extLst>
              <a:ext uri="{FF2B5EF4-FFF2-40B4-BE49-F238E27FC236}">
                <a16:creationId xmlns:a16="http://schemas.microsoft.com/office/drawing/2014/main" id="{7640B5D8-FB47-2945-B8E6-6F0069F42AF0}"/>
              </a:ext>
            </a:extLst>
          </p:cNvPr>
          <p:cNvPicPr>
            <a:picLocks noChangeAspect="1"/>
          </p:cNvPicPr>
          <p:nvPr/>
        </p:nvPicPr>
        <p:blipFill rotWithShape="1">
          <a:blip r:embed="rId2">
            <a:duotone>
              <a:schemeClr val="accent3">
                <a:shade val="45000"/>
                <a:satMod val="135000"/>
              </a:schemeClr>
              <a:prstClr val="white"/>
            </a:duotone>
          </a:blip>
          <a:srcRect l="17594" t="10439" r="14400" b="10895"/>
          <a:stretch/>
        </p:blipFill>
        <p:spPr>
          <a:xfrm>
            <a:off x="9141906" y="4141888"/>
            <a:ext cx="1464732" cy="1694353"/>
          </a:xfrm>
          <a:prstGeom prst="rect">
            <a:avLst/>
          </a:prstGeom>
        </p:spPr>
      </p:pic>
      <p:sp>
        <p:nvSpPr>
          <p:cNvPr id="73" name="Rectangle 72">
            <a:extLst>
              <a:ext uri="{FF2B5EF4-FFF2-40B4-BE49-F238E27FC236}">
                <a16:creationId xmlns:a16="http://schemas.microsoft.com/office/drawing/2014/main" id="{AE4C44B5-3647-4545-B223-F3EC9A2BC0CA}"/>
              </a:ext>
            </a:extLst>
          </p:cNvPr>
          <p:cNvSpPr/>
          <p:nvPr/>
        </p:nvSpPr>
        <p:spPr>
          <a:xfrm>
            <a:off x="9790081" y="4527399"/>
            <a:ext cx="778573" cy="461665"/>
          </a:xfrm>
          <a:prstGeom prst="rect">
            <a:avLst/>
          </a:prstGeom>
        </p:spPr>
        <p:txBody>
          <a:bodyPr wrap="square">
            <a:spAutoFit/>
          </a:bodyPr>
          <a:lstStyle/>
          <a:p>
            <a:r>
              <a:rPr lang="tr-TR" sz="2400" b="1" dirty="0">
                <a:solidFill>
                  <a:schemeClr val="bg1"/>
                </a:solidFill>
              </a:rPr>
              <a:t>EC2</a:t>
            </a:r>
          </a:p>
        </p:txBody>
      </p:sp>
      <p:sp>
        <p:nvSpPr>
          <p:cNvPr id="78" name="TextBox 77">
            <a:extLst>
              <a:ext uri="{FF2B5EF4-FFF2-40B4-BE49-F238E27FC236}">
                <a16:creationId xmlns:a16="http://schemas.microsoft.com/office/drawing/2014/main" id="{0D5AE9F1-1EFD-B946-ABA9-C79008519275}"/>
              </a:ext>
            </a:extLst>
          </p:cNvPr>
          <p:cNvSpPr txBox="1"/>
          <p:nvPr/>
        </p:nvSpPr>
        <p:spPr>
          <a:xfrm>
            <a:off x="6774956" y="2160395"/>
            <a:ext cx="1053943" cy="369332"/>
          </a:xfrm>
          <a:prstGeom prst="rect">
            <a:avLst/>
          </a:prstGeom>
          <a:noFill/>
        </p:spPr>
        <p:txBody>
          <a:bodyPr wrap="none" rtlCol="0">
            <a:spAutoFit/>
          </a:bodyPr>
          <a:lstStyle/>
          <a:p>
            <a:r>
              <a:rPr lang="tr-TR" dirty="0" err="1">
                <a:solidFill>
                  <a:schemeClr val="bg1"/>
                </a:solidFill>
              </a:rPr>
              <a:t>Snapshot</a:t>
            </a:r>
            <a:endParaRPr lang="tr-TR" dirty="0">
              <a:solidFill>
                <a:schemeClr val="bg1"/>
              </a:solidFill>
            </a:endParaRPr>
          </a:p>
        </p:txBody>
      </p:sp>
      <p:sp>
        <p:nvSpPr>
          <p:cNvPr id="79" name="TextBox 78">
            <a:extLst>
              <a:ext uri="{FF2B5EF4-FFF2-40B4-BE49-F238E27FC236}">
                <a16:creationId xmlns:a16="http://schemas.microsoft.com/office/drawing/2014/main" id="{CF8E9137-146C-CC43-85A2-337D98E31CA0}"/>
              </a:ext>
            </a:extLst>
          </p:cNvPr>
          <p:cNvSpPr txBox="1"/>
          <p:nvPr/>
        </p:nvSpPr>
        <p:spPr>
          <a:xfrm>
            <a:off x="855921" y="2322722"/>
            <a:ext cx="1053943" cy="369332"/>
          </a:xfrm>
          <a:prstGeom prst="rect">
            <a:avLst/>
          </a:prstGeom>
          <a:noFill/>
        </p:spPr>
        <p:txBody>
          <a:bodyPr wrap="none" rtlCol="0">
            <a:spAutoFit/>
          </a:bodyPr>
          <a:lstStyle/>
          <a:p>
            <a:r>
              <a:rPr lang="tr-TR" dirty="0" err="1">
                <a:solidFill>
                  <a:schemeClr val="bg1"/>
                </a:solidFill>
              </a:rPr>
              <a:t>Snapshot</a:t>
            </a:r>
            <a:endParaRPr lang="tr-TR" dirty="0">
              <a:solidFill>
                <a:schemeClr val="bg1"/>
              </a:solidFill>
            </a:endParaRPr>
          </a:p>
        </p:txBody>
      </p:sp>
      <p:sp>
        <p:nvSpPr>
          <p:cNvPr id="80" name="Rounded Rectangle 79">
            <a:extLst>
              <a:ext uri="{FF2B5EF4-FFF2-40B4-BE49-F238E27FC236}">
                <a16:creationId xmlns:a16="http://schemas.microsoft.com/office/drawing/2014/main" id="{1E6A1787-4EF7-524A-B82D-A6BB268E9434}"/>
              </a:ext>
            </a:extLst>
          </p:cNvPr>
          <p:cNvSpPr/>
          <p:nvPr/>
        </p:nvSpPr>
        <p:spPr>
          <a:xfrm>
            <a:off x="9583731" y="2578423"/>
            <a:ext cx="2132992" cy="91529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cxnSp>
        <p:nvCxnSpPr>
          <p:cNvPr id="81" name="Straight Connector 80">
            <a:extLst>
              <a:ext uri="{FF2B5EF4-FFF2-40B4-BE49-F238E27FC236}">
                <a16:creationId xmlns:a16="http://schemas.microsoft.com/office/drawing/2014/main" id="{F281575B-DDDC-CA48-B1C6-F435F58B6F01}"/>
              </a:ext>
            </a:extLst>
          </p:cNvPr>
          <p:cNvCxnSpPr>
            <a:cxnSpLocks/>
          </p:cNvCxnSpPr>
          <p:nvPr/>
        </p:nvCxnSpPr>
        <p:spPr>
          <a:xfrm flipH="1">
            <a:off x="10365484" y="3604006"/>
            <a:ext cx="203170" cy="825933"/>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C159AD9-248E-9742-814D-20532608D8D0}"/>
              </a:ext>
            </a:extLst>
          </p:cNvPr>
          <p:cNvCxnSpPr>
            <a:cxnSpLocks/>
          </p:cNvCxnSpPr>
          <p:nvPr/>
        </p:nvCxnSpPr>
        <p:spPr>
          <a:xfrm>
            <a:off x="10829787" y="3555275"/>
            <a:ext cx="347852" cy="78437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F201DF-03D3-2B45-99D0-D957EF722D4E}"/>
              </a:ext>
            </a:extLst>
          </p:cNvPr>
          <p:cNvSpPr txBox="1"/>
          <p:nvPr/>
        </p:nvSpPr>
        <p:spPr>
          <a:xfrm>
            <a:off x="10792525" y="4385201"/>
            <a:ext cx="1269002" cy="369332"/>
          </a:xfrm>
          <a:prstGeom prst="rect">
            <a:avLst/>
          </a:prstGeom>
          <a:noFill/>
        </p:spPr>
        <p:txBody>
          <a:bodyPr wrap="none" rtlCol="0">
            <a:spAutoFit/>
          </a:bodyPr>
          <a:lstStyle/>
          <a:p>
            <a:r>
              <a:rPr lang="tr-TR" b="1" dirty="0">
                <a:solidFill>
                  <a:srgbClr val="FF0000"/>
                </a:solidFill>
              </a:rPr>
              <a:t>Index. html</a:t>
            </a:r>
          </a:p>
        </p:txBody>
      </p:sp>
      <p:sp>
        <p:nvSpPr>
          <p:cNvPr id="42" name="TextBox 41">
            <a:extLst>
              <a:ext uri="{FF2B5EF4-FFF2-40B4-BE49-F238E27FC236}">
                <a16:creationId xmlns:a16="http://schemas.microsoft.com/office/drawing/2014/main" id="{CD213D73-991B-A24C-A4FA-4ECB807B21F7}"/>
              </a:ext>
            </a:extLst>
          </p:cNvPr>
          <p:cNvSpPr txBox="1"/>
          <p:nvPr/>
        </p:nvSpPr>
        <p:spPr>
          <a:xfrm>
            <a:off x="11064907" y="4754533"/>
            <a:ext cx="506870" cy="369332"/>
          </a:xfrm>
          <a:prstGeom prst="rect">
            <a:avLst/>
          </a:prstGeom>
          <a:noFill/>
        </p:spPr>
        <p:txBody>
          <a:bodyPr wrap="none" rtlCol="0">
            <a:spAutoFit/>
          </a:bodyPr>
          <a:lstStyle/>
          <a:p>
            <a:r>
              <a:rPr lang="tr-TR" b="1" dirty="0">
                <a:solidFill>
                  <a:srgbClr val="FF0000"/>
                </a:solidFill>
              </a:rPr>
              <a:t>???</a:t>
            </a:r>
          </a:p>
        </p:txBody>
      </p:sp>
      <p:sp>
        <p:nvSpPr>
          <p:cNvPr id="83" name="TextBox 82">
            <a:extLst>
              <a:ext uri="{FF2B5EF4-FFF2-40B4-BE49-F238E27FC236}">
                <a16:creationId xmlns:a16="http://schemas.microsoft.com/office/drawing/2014/main" id="{E9895AF3-C0E8-1447-BB88-6489EABBFC81}"/>
              </a:ext>
            </a:extLst>
          </p:cNvPr>
          <p:cNvSpPr txBox="1"/>
          <p:nvPr/>
        </p:nvSpPr>
        <p:spPr>
          <a:xfrm>
            <a:off x="1591277" y="1095686"/>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4" name="TextBox 83">
            <a:extLst>
              <a:ext uri="{FF2B5EF4-FFF2-40B4-BE49-F238E27FC236}">
                <a16:creationId xmlns:a16="http://schemas.microsoft.com/office/drawing/2014/main" id="{D9E9CFEC-3839-0442-B583-A89FA19A8B56}"/>
              </a:ext>
            </a:extLst>
          </p:cNvPr>
          <p:cNvSpPr txBox="1"/>
          <p:nvPr/>
        </p:nvSpPr>
        <p:spPr>
          <a:xfrm>
            <a:off x="7518659" y="1070708"/>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5" name="TextBox 84">
            <a:extLst>
              <a:ext uri="{FF2B5EF4-FFF2-40B4-BE49-F238E27FC236}">
                <a16:creationId xmlns:a16="http://schemas.microsoft.com/office/drawing/2014/main" id="{D87271CF-EFAC-F64E-90C3-AA613246A27E}"/>
              </a:ext>
            </a:extLst>
          </p:cNvPr>
          <p:cNvSpPr txBox="1"/>
          <p:nvPr/>
        </p:nvSpPr>
        <p:spPr>
          <a:xfrm>
            <a:off x="1439040" y="2910786"/>
            <a:ext cx="1451038" cy="646331"/>
          </a:xfrm>
          <a:prstGeom prst="rect">
            <a:avLst/>
          </a:prstGeom>
          <a:noFill/>
        </p:spPr>
        <p:txBody>
          <a:bodyPr wrap="none" rtlCol="0">
            <a:spAutoFit/>
          </a:bodyPr>
          <a:lstStyle/>
          <a:p>
            <a:r>
              <a:rPr lang="tr-TR" dirty="0" err="1"/>
              <a:t>Snapshot</a:t>
            </a:r>
            <a:endParaRPr lang="tr-TR" dirty="0"/>
          </a:p>
          <a:p>
            <a:r>
              <a:rPr lang="tr-TR" dirty="0"/>
              <a:t> Action Menu</a:t>
            </a:r>
          </a:p>
        </p:txBody>
      </p:sp>
      <p:sp>
        <p:nvSpPr>
          <p:cNvPr id="87" name="TextBox 86">
            <a:extLst>
              <a:ext uri="{FF2B5EF4-FFF2-40B4-BE49-F238E27FC236}">
                <a16:creationId xmlns:a16="http://schemas.microsoft.com/office/drawing/2014/main" id="{3840F84B-95C1-1144-8F34-2D35FAD49C20}"/>
              </a:ext>
            </a:extLst>
          </p:cNvPr>
          <p:cNvSpPr txBox="1"/>
          <p:nvPr/>
        </p:nvSpPr>
        <p:spPr>
          <a:xfrm>
            <a:off x="10724557" y="2206561"/>
            <a:ext cx="1398140" cy="646331"/>
          </a:xfrm>
          <a:prstGeom prst="rect">
            <a:avLst/>
          </a:prstGeom>
          <a:noFill/>
        </p:spPr>
        <p:txBody>
          <a:bodyPr wrap="none" rtlCol="0">
            <a:spAutoFit/>
          </a:bodyPr>
          <a:lstStyle/>
          <a:p>
            <a:r>
              <a:rPr lang="tr-TR" dirty="0" err="1"/>
              <a:t>Instance</a:t>
            </a:r>
            <a:r>
              <a:rPr lang="tr-TR" dirty="0"/>
              <a:t> </a:t>
            </a:r>
          </a:p>
          <a:p>
            <a:r>
              <a:rPr lang="tr-TR" dirty="0"/>
              <a:t>Action Menu</a:t>
            </a:r>
          </a:p>
        </p:txBody>
      </p:sp>
      <p:sp>
        <p:nvSpPr>
          <p:cNvPr id="89" name="TextBox 88">
            <a:extLst>
              <a:ext uri="{FF2B5EF4-FFF2-40B4-BE49-F238E27FC236}">
                <a16:creationId xmlns:a16="http://schemas.microsoft.com/office/drawing/2014/main" id="{091D065A-B7AE-794F-9F71-0345E1BF154B}"/>
              </a:ext>
            </a:extLst>
          </p:cNvPr>
          <p:cNvSpPr txBox="1"/>
          <p:nvPr/>
        </p:nvSpPr>
        <p:spPr>
          <a:xfrm>
            <a:off x="3557909" y="5046310"/>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90" name="TextBox 89">
            <a:extLst>
              <a:ext uri="{FF2B5EF4-FFF2-40B4-BE49-F238E27FC236}">
                <a16:creationId xmlns:a16="http://schemas.microsoft.com/office/drawing/2014/main" id="{8EB0A196-9FCC-1441-8406-8416A142ED83}"/>
              </a:ext>
            </a:extLst>
          </p:cNvPr>
          <p:cNvSpPr txBox="1"/>
          <p:nvPr/>
        </p:nvSpPr>
        <p:spPr>
          <a:xfrm>
            <a:off x="7735994" y="6497242"/>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91" name="TextBox 90">
            <a:extLst>
              <a:ext uri="{FF2B5EF4-FFF2-40B4-BE49-F238E27FC236}">
                <a16:creationId xmlns:a16="http://schemas.microsoft.com/office/drawing/2014/main" id="{BE5C53EA-6A50-C749-85F7-41DBF0E93E98}"/>
              </a:ext>
            </a:extLst>
          </p:cNvPr>
          <p:cNvSpPr txBox="1"/>
          <p:nvPr/>
        </p:nvSpPr>
        <p:spPr>
          <a:xfrm>
            <a:off x="10018337" y="5630199"/>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43" name="TextBox 42">
            <a:extLst>
              <a:ext uri="{FF2B5EF4-FFF2-40B4-BE49-F238E27FC236}">
                <a16:creationId xmlns:a16="http://schemas.microsoft.com/office/drawing/2014/main" id="{23EAD9AB-40F5-D84B-9B90-06164AAE5F4C}"/>
              </a:ext>
            </a:extLst>
          </p:cNvPr>
          <p:cNvSpPr txBox="1"/>
          <p:nvPr/>
        </p:nvSpPr>
        <p:spPr>
          <a:xfrm>
            <a:off x="7434375" y="4750694"/>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sp>
        <p:nvSpPr>
          <p:cNvPr id="92" name="TextBox 91">
            <a:extLst>
              <a:ext uri="{FF2B5EF4-FFF2-40B4-BE49-F238E27FC236}">
                <a16:creationId xmlns:a16="http://schemas.microsoft.com/office/drawing/2014/main" id="{E5A89387-4DA1-DD48-A9C8-33F1E146CDAB}"/>
              </a:ext>
            </a:extLst>
          </p:cNvPr>
          <p:cNvSpPr txBox="1"/>
          <p:nvPr/>
        </p:nvSpPr>
        <p:spPr>
          <a:xfrm>
            <a:off x="4289627" y="2998036"/>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sp>
        <p:nvSpPr>
          <p:cNvPr id="93" name="TextBox 92">
            <a:extLst>
              <a:ext uri="{FF2B5EF4-FFF2-40B4-BE49-F238E27FC236}">
                <a16:creationId xmlns:a16="http://schemas.microsoft.com/office/drawing/2014/main" id="{FE774580-6FF8-E641-973D-334A23288B6A}"/>
              </a:ext>
            </a:extLst>
          </p:cNvPr>
          <p:cNvSpPr txBox="1"/>
          <p:nvPr/>
        </p:nvSpPr>
        <p:spPr>
          <a:xfrm>
            <a:off x="1587337" y="4938137"/>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cxnSp>
        <p:nvCxnSpPr>
          <p:cNvPr id="51" name="Straight Connector 50">
            <a:extLst>
              <a:ext uri="{FF2B5EF4-FFF2-40B4-BE49-F238E27FC236}">
                <a16:creationId xmlns:a16="http://schemas.microsoft.com/office/drawing/2014/main" id="{681BD1B2-0C9B-5E46-8B7F-B70A58D560A8}"/>
              </a:ext>
            </a:extLst>
          </p:cNvPr>
          <p:cNvCxnSpPr>
            <a:cxnSpLocks/>
          </p:cNvCxnSpPr>
          <p:nvPr/>
        </p:nvCxnSpPr>
        <p:spPr>
          <a:xfrm flipH="1">
            <a:off x="2787174" y="43944"/>
            <a:ext cx="29077" cy="687030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A173898-FD9A-D24B-92A7-740C236B2134}"/>
              </a:ext>
            </a:extLst>
          </p:cNvPr>
          <p:cNvCxnSpPr>
            <a:cxnSpLocks/>
          </p:cNvCxnSpPr>
          <p:nvPr/>
        </p:nvCxnSpPr>
        <p:spPr>
          <a:xfrm>
            <a:off x="5487747" y="4046"/>
            <a:ext cx="0" cy="685846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704222-CC23-CE4F-83D8-65FBC20F9388}"/>
              </a:ext>
            </a:extLst>
          </p:cNvPr>
          <p:cNvCxnSpPr>
            <a:cxnSpLocks/>
          </p:cNvCxnSpPr>
          <p:nvPr/>
        </p:nvCxnSpPr>
        <p:spPr>
          <a:xfrm>
            <a:off x="8995928" y="0"/>
            <a:ext cx="0" cy="692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F5CB45-343E-BC44-9C17-24828F2AEAF5}"/>
              </a:ext>
            </a:extLst>
          </p:cNvPr>
          <p:cNvSpPr txBox="1"/>
          <p:nvPr/>
        </p:nvSpPr>
        <p:spPr>
          <a:xfrm>
            <a:off x="3043277" y="5797356"/>
            <a:ext cx="2427203" cy="369332"/>
          </a:xfrm>
          <a:prstGeom prst="rect">
            <a:avLst/>
          </a:prstGeom>
          <a:noFill/>
        </p:spPr>
        <p:txBody>
          <a:bodyPr wrap="none" rtlCol="0">
            <a:spAutoFit/>
          </a:bodyPr>
          <a:lstStyle/>
          <a:p>
            <a:r>
              <a:rPr lang="tr-TR" b="1" dirty="0" err="1">
                <a:solidFill>
                  <a:srgbClr val="FF0000"/>
                </a:solidFill>
              </a:rPr>
              <a:t>What</a:t>
            </a:r>
            <a:r>
              <a:rPr lang="tr-TR" b="1" dirty="0">
                <a:solidFill>
                  <a:srgbClr val="FF0000"/>
                </a:solidFill>
              </a:rPr>
              <a:t> </a:t>
            </a:r>
            <a:r>
              <a:rPr lang="tr-TR" b="1" dirty="0" err="1">
                <a:solidFill>
                  <a:srgbClr val="FF0000"/>
                </a:solidFill>
              </a:rPr>
              <a:t>about</a:t>
            </a:r>
            <a:r>
              <a:rPr lang="tr-TR" b="1" dirty="0">
                <a:solidFill>
                  <a:srgbClr val="FF0000"/>
                </a:solidFill>
              </a:rPr>
              <a:t> </a:t>
            </a:r>
            <a:r>
              <a:rPr lang="tr-TR" b="1" dirty="0" err="1">
                <a:solidFill>
                  <a:srgbClr val="FF0000"/>
                </a:solidFill>
              </a:rPr>
              <a:t>Snapshot</a:t>
            </a:r>
            <a:r>
              <a:rPr lang="tr-TR" b="1" dirty="0">
                <a:solidFill>
                  <a:srgbClr val="FF0000"/>
                </a:solidFill>
              </a:rPr>
              <a:t> ?</a:t>
            </a:r>
          </a:p>
        </p:txBody>
      </p:sp>
      <p:sp>
        <p:nvSpPr>
          <p:cNvPr id="58" name="TextBox 57">
            <a:extLst>
              <a:ext uri="{FF2B5EF4-FFF2-40B4-BE49-F238E27FC236}">
                <a16:creationId xmlns:a16="http://schemas.microsoft.com/office/drawing/2014/main" id="{CAD9321C-5C97-9A49-9C2A-8BF90F94FD48}"/>
              </a:ext>
            </a:extLst>
          </p:cNvPr>
          <p:cNvSpPr txBox="1"/>
          <p:nvPr/>
        </p:nvSpPr>
        <p:spPr>
          <a:xfrm>
            <a:off x="7356442" y="2895469"/>
            <a:ext cx="1451038" cy="646331"/>
          </a:xfrm>
          <a:prstGeom prst="rect">
            <a:avLst/>
          </a:prstGeom>
          <a:noFill/>
        </p:spPr>
        <p:txBody>
          <a:bodyPr wrap="none" rtlCol="0">
            <a:spAutoFit/>
          </a:bodyPr>
          <a:lstStyle/>
          <a:p>
            <a:r>
              <a:rPr lang="tr-TR" dirty="0" err="1"/>
              <a:t>Snapshot</a:t>
            </a:r>
            <a:endParaRPr lang="tr-TR" dirty="0"/>
          </a:p>
          <a:p>
            <a:r>
              <a:rPr lang="tr-TR" dirty="0"/>
              <a:t> Action Menu</a:t>
            </a:r>
          </a:p>
        </p:txBody>
      </p:sp>
    </p:spTree>
    <p:extLst>
      <p:ext uri="{BB962C8B-B14F-4D97-AF65-F5344CB8AC3E}">
        <p14:creationId xmlns:p14="http://schemas.microsoft.com/office/powerpoint/2010/main" val="35785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E487C55C-3A51-0843-B699-455406016C23}"/>
              </a:ext>
            </a:extLst>
          </p:cNvPr>
          <p:cNvSpPr/>
          <p:nvPr/>
        </p:nvSpPr>
        <p:spPr>
          <a:xfrm>
            <a:off x="982546" y="827903"/>
            <a:ext cx="10336618" cy="3453152"/>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Rectangle 4">
            <a:extLst>
              <a:ext uri="{FF2B5EF4-FFF2-40B4-BE49-F238E27FC236}">
                <a16:creationId xmlns:a16="http://schemas.microsoft.com/office/drawing/2014/main" id="{5EC7936A-74D5-4342-93DF-7F51AA5583FD}"/>
              </a:ext>
            </a:extLst>
          </p:cNvPr>
          <p:cNvSpPr/>
          <p:nvPr/>
        </p:nvSpPr>
        <p:spPr>
          <a:xfrm>
            <a:off x="4155342" y="1533469"/>
            <a:ext cx="862737" cy="646331"/>
          </a:xfrm>
          <a:prstGeom prst="rect">
            <a:avLst/>
          </a:prstGeom>
        </p:spPr>
        <p:txBody>
          <a:bodyPr wrap="none">
            <a:spAutoFit/>
          </a:bodyPr>
          <a:lstStyle/>
          <a:p>
            <a:pPr algn="ctr"/>
            <a:r>
              <a:rPr lang="tr-TR" sz="3600" b="1">
                <a:solidFill>
                  <a:schemeClr val="bg1"/>
                </a:solidFill>
              </a:rPr>
              <a:t>ELB</a:t>
            </a:r>
          </a:p>
        </p:txBody>
      </p:sp>
      <p:sp>
        <p:nvSpPr>
          <p:cNvPr id="12" name="Rectangle 11">
            <a:extLst>
              <a:ext uri="{FF2B5EF4-FFF2-40B4-BE49-F238E27FC236}">
                <a16:creationId xmlns:a16="http://schemas.microsoft.com/office/drawing/2014/main" id="{1D58FBDA-1134-FC48-B79F-9819B5CDE862}"/>
              </a:ext>
            </a:extLst>
          </p:cNvPr>
          <p:cNvSpPr/>
          <p:nvPr/>
        </p:nvSpPr>
        <p:spPr>
          <a:xfrm>
            <a:off x="1879598" y="6164461"/>
            <a:ext cx="1032933" cy="646331"/>
          </a:xfrm>
          <a:prstGeom prst="rect">
            <a:avLst/>
          </a:prstGeom>
        </p:spPr>
        <p:txBody>
          <a:bodyPr wrap="square">
            <a:spAutoFit/>
          </a:bodyPr>
          <a:lstStyle/>
          <a:p>
            <a:r>
              <a:rPr lang="tr-TR" sz="3600" b="1">
                <a:solidFill>
                  <a:schemeClr val="bg1"/>
                </a:solidFill>
              </a:rPr>
              <a:t>EC2</a:t>
            </a:r>
          </a:p>
        </p:txBody>
      </p:sp>
      <p:cxnSp>
        <p:nvCxnSpPr>
          <p:cNvPr id="23" name="Straight Connector 22">
            <a:extLst>
              <a:ext uri="{FF2B5EF4-FFF2-40B4-BE49-F238E27FC236}">
                <a16:creationId xmlns:a16="http://schemas.microsoft.com/office/drawing/2014/main" id="{9E2F6E22-4A5B-9C47-99F1-F4E5878B86F5}"/>
              </a:ext>
            </a:extLst>
          </p:cNvPr>
          <p:cNvCxnSpPr>
            <a:cxnSpLocks/>
          </p:cNvCxnSpPr>
          <p:nvPr/>
        </p:nvCxnSpPr>
        <p:spPr>
          <a:xfrm flipH="1">
            <a:off x="2934303" y="1975282"/>
            <a:ext cx="906008" cy="1"/>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AF3EF5DD-21C7-3B4E-BA25-D4C067AB218A}"/>
              </a:ext>
            </a:extLst>
          </p:cNvPr>
          <p:cNvSpPr/>
          <p:nvPr/>
        </p:nvSpPr>
        <p:spPr>
          <a:xfrm>
            <a:off x="1293529" y="2391556"/>
            <a:ext cx="1595208" cy="899885"/>
          </a:xfrm>
          <a:prstGeom prst="roundRect">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err="1"/>
              <a:t>Instance</a:t>
            </a:r>
            <a:endParaRPr lang="tr-TR" sz="2400" b="1" dirty="0"/>
          </a:p>
        </p:txBody>
      </p:sp>
      <p:sp>
        <p:nvSpPr>
          <p:cNvPr id="22" name="Rounded Rectangle 21">
            <a:extLst>
              <a:ext uri="{FF2B5EF4-FFF2-40B4-BE49-F238E27FC236}">
                <a16:creationId xmlns:a16="http://schemas.microsoft.com/office/drawing/2014/main" id="{FCD124E7-3690-7C4D-A7C5-68EEE7BA9028}"/>
              </a:ext>
            </a:extLst>
          </p:cNvPr>
          <p:cNvSpPr/>
          <p:nvPr/>
        </p:nvSpPr>
        <p:spPr>
          <a:xfrm>
            <a:off x="1284846" y="1421473"/>
            <a:ext cx="1595209" cy="89988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Volume</a:t>
            </a:r>
          </a:p>
        </p:txBody>
      </p:sp>
      <p:sp>
        <p:nvSpPr>
          <p:cNvPr id="26" name="Rectangle 25">
            <a:extLst>
              <a:ext uri="{FF2B5EF4-FFF2-40B4-BE49-F238E27FC236}">
                <a16:creationId xmlns:a16="http://schemas.microsoft.com/office/drawing/2014/main" id="{ACBB1280-A5E8-FF45-AC21-901C6E73BFB6}"/>
              </a:ext>
            </a:extLst>
          </p:cNvPr>
          <p:cNvSpPr/>
          <p:nvPr/>
        </p:nvSpPr>
        <p:spPr>
          <a:xfrm>
            <a:off x="1806589" y="4545263"/>
            <a:ext cx="8687237" cy="461665"/>
          </a:xfrm>
          <a:prstGeom prst="rect">
            <a:avLst/>
          </a:prstGeom>
          <a:solidFill>
            <a:schemeClr val="bg1">
              <a:lumMod val="95000"/>
            </a:schemeClr>
          </a:solidFill>
        </p:spPr>
        <p:txBody>
          <a:bodyPr wrap="square">
            <a:spAutoFit/>
          </a:bodyPr>
          <a:lstStyle/>
          <a:p>
            <a:pPr algn="ctr"/>
            <a:r>
              <a:rPr lang="en-US" sz="2400" i="1" dirty="0">
                <a:latin typeface="+mj-lt"/>
              </a:rPr>
              <a:t>Lifecycle of Snapshot</a:t>
            </a:r>
          </a:p>
        </p:txBody>
      </p:sp>
      <p:pic>
        <p:nvPicPr>
          <p:cNvPr id="17" name="Picture 16">
            <a:extLst>
              <a:ext uri="{FF2B5EF4-FFF2-40B4-BE49-F238E27FC236}">
                <a16:creationId xmlns:a16="http://schemas.microsoft.com/office/drawing/2014/main" id="{54C1F4A4-1ED2-8B4A-9AA6-ECC276F739CA}"/>
              </a:ext>
            </a:extLst>
          </p:cNvPr>
          <p:cNvPicPr>
            <a:picLocks noChangeAspect="1"/>
          </p:cNvPicPr>
          <p:nvPr/>
        </p:nvPicPr>
        <p:blipFill rotWithShape="1">
          <a:blip r:embed="rId2"/>
          <a:srcRect l="26111" t="9962" r="26871" b="26779"/>
          <a:stretch/>
        </p:blipFill>
        <p:spPr>
          <a:xfrm>
            <a:off x="3989623" y="1224536"/>
            <a:ext cx="1595209" cy="2042161"/>
          </a:xfrm>
          <a:prstGeom prst="rect">
            <a:avLst/>
          </a:prstGeom>
        </p:spPr>
      </p:pic>
      <p:sp>
        <p:nvSpPr>
          <p:cNvPr id="2" name="Rectangle 1">
            <a:extLst>
              <a:ext uri="{FF2B5EF4-FFF2-40B4-BE49-F238E27FC236}">
                <a16:creationId xmlns:a16="http://schemas.microsoft.com/office/drawing/2014/main" id="{DE351FD5-B9D2-384B-953B-A9002ADD5CA3}"/>
              </a:ext>
            </a:extLst>
          </p:cNvPr>
          <p:cNvSpPr/>
          <p:nvPr/>
        </p:nvSpPr>
        <p:spPr>
          <a:xfrm>
            <a:off x="4143649" y="2137855"/>
            <a:ext cx="1372620" cy="461665"/>
          </a:xfrm>
          <a:prstGeom prst="rect">
            <a:avLst/>
          </a:prstGeom>
        </p:spPr>
        <p:txBody>
          <a:bodyPr wrap="none">
            <a:spAutoFit/>
          </a:bodyPr>
          <a:lstStyle/>
          <a:p>
            <a:r>
              <a:rPr lang="en-US" sz="2400" b="1" dirty="0">
                <a:solidFill>
                  <a:schemeClr val="bg1"/>
                </a:solidFill>
              </a:rPr>
              <a:t>Snapshot</a:t>
            </a:r>
            <a:endParaRPr lang="tr-TR" sz="2400" b="1" dirty="0">
              <a:solidFill>
                <a:schemeClr val="bg1"/>
              </a:solidFill>
            </a:endParaRPr>
          </a:p>
        </p:txBody>
      </p:sp>
      <p:pic>
        <p:nvPicPr>
          <p:cNvPr id="45" name="Picture 44" descr="A picture containing wheel, drawing&#10;&#10;Description automatically generated">
            <a:extLst>
              <a:ext uri="{FF2B5EF4-FFF2-40B4-BE49-F238E27FC236}">
                <a16:creationId xmlns:a16="http://schemas.microsoft.com/office/drawing/2014/main" id="{814F902E-1BD0-D745-9E6E-F2D6FB9DD837}"/>
              </a:ext>
            </a:extLst>
          </p:cNvPr>
          <p:cNvPicPr>
            <a:picLocks noChangeAspect="1"/>
          </p:cNvPicPr>
          <p:nvPr/>
        </p:nvPicPr>
        <p:blipFill rotWithShape="1">
          <a:blip r:embed="rId3"/>
          <a:srcRect l="13373" t="10840" r="7895"/>
          <a:stretch/>
        </p:blipFill>
        <p:spPr>
          <a:xfrm>
            <a:off x="10837784" y="552540"/>
            <a:ext cx="817563" cy="893272"/>
          </a:xfrm>
          <a:prstGeom prst="rect">
            <a:avLst/>
          </a:prstGeom>
        </p:spPr>
      </p:pic>
      <p:sp>
        <p:nvSpPr>
          <p:cNvPr id="58" name="Rounded Rectangle 57">
            <a:extLst>
              <a:ext uri="{FF2B5EF4-FFF2-40B4-BE49-F238E27FC236}">
                <a16:creationId xmlns:a16="http://schemas.microsoft.com/office/drawing/2014/main" id="{C86AD755-C050-DF45-8993-297868562C0A}"/>
              </a:ext>
            </a:extLst>
          </p:cNvPr>
          <p:cNvSpPr/>
          <p:nvPr/>
        </p:nvSpPr>
        <p:spPr>
          <a:xfrm>
            <a:off x="6568978" y="973247"/>
            <a:ext cx="1595209" cy="89988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Volume</a:t>
            </a:r>
          </a:p>
        </p:txBody>
      </p:sp>
      <p:sp>
        <p:nvSpPr>
          <p:cNvPr id="60" name="Rounded Rectangle 59">
            <a:extLst>
              <a:ext uri="{FF2B5EF4-FFF2-40B4-BE49-F238E27FC236}">
                <a16:creationId xmlns:a16="http://schemas.microsoft.com/office/drawing/2014/main" id="{77EE48FB-AB01-204F-BFF7-4267802EF187}"/>
              </a:ext>
            </a:extLst>
          </p:cNvPr>
          <p:cNvSpPr/>
          <p:nvPr/>
        </p:nvSpPr>
        <p:spPr>
          <a:xfrm>
            <a:off x="6578094" y="3087216"/>
            <a:ext cx="1595209" cy="899885"/>
          </a:xfrm>
          <a:prstGeom prst="round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AMI</a:t>
            </a:r>
          </a:p>
        </p:txBody>
      </p:sp>
      <p:grpSp>
        <p:nvGrpSpPr>
          <p:cNvPr id="61" name="Group 60">
            <a:extLst>
              <a:ext uri="{FF2B5EF4-FFF2-40B4-BE49-F238E27FC236}">
                <a16:creationId xmlns:a16="http://schemas.microsoft.com/office/drawing/2014/main" id="{1E1B3179-CCA8-0F41-862E-6DA3D5B9AE24}"/>
              </a:ext>
            </a:extLst>
          </p:cNvPr>
          <p:cNvGrpSpPr/>
          <p:nvPr/>
        </p:nvGrpSpPr>
        <p:grpSpPr>
          <a:xfrm rot="16200000">
            <a:off x="4731436" y="2088193"/>
            <a:ext cx="2455703" cy="961182"/>
            <a:chOff x="3592270" y="2460254"/>
            <a:chExt cx="4557838" cy="754001"/>
          </a:xfrm>
        </p:grpSpPr>
        <p:cxnSp>
          <p:nvCxnSpPr>
            <p:cNvPr id="62" name="Straight Connector 61">
              <a:extLst>
                <a:ext uri="{FF2B5EF4-FFF2-40B4-BE49-F238E27FC236}">
                  <a16:creationId xmlns:a16="http://schemas.microsoft.com/office/drawing/2014/main" id="{B077DD0A-BEEA-6248-8225-3C0CC55B4966}"/>
                </a:ext>
              </a:extLst>
            </p:cNvPr>
            <p:cNvCxnSpPr>
              <a:cxnSpLocks/>
            </p:cNvCxnSpPr>
            <p:nvPr/>
          </p:nvCxnSpPr>
          <p:spPr>
            <a:xfrm flipH="1">
              <a:off x="3592270" y="2759790"/>
              <a:ext cx="853" cy="45446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2C3B02-1908-7141-A163-08D8071671B3}"/>
                </a:ext>
              </a:extLst>
            </p:cNvPr>
            <p:cNvCxnSpPr>
              <a:cxnSpLocks/>
            </p:cNvCxnSpPr>
            <p:nvPr/>
          </p:nvCxnSpPr>
          <p:spPr>
            <a:xfrm>
              <a:off x="3592270" y="2773128"/>
              <a:ext cx="4556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67E8F9-E34B-5241-9E0F-903B83813850}"/>
                </a:ext>
              </a:extLst>
            </p:cNvPr>
            <p:cNvCxnSpPr>
              <a:cxnSpLocks/>
            </p:cNvCxnSpPr>
            <p:nvPr/>
          </p:nvCxnSpPr>
          <p:spPr>
            <a:xfrm flipH="1">
              <a:off x="8149255" y="2759790"/>
              <a:ext cx="853" cy="45446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663505-0E8C-0A42-838C-C5B1280A8E03}"/>
                </a:ext>
              </a:extLst>
            </p:cNvPr>
            <p:cNvCxnSpPr>
              <a:cxnSpLocks/>
            </p:cNvCxnSpPr>
            <p:nvPr/>
          </p:nvCxnSpPr>
          <p:spPr>
            <a:xfrm rot="5400000" flipV="1">
              <a:off x="5877816" y="2610019"/>
              <a:ext cx="299536" cy="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E263480B-66B8-8C4D-A84D-E1CFCAA575E1}"/>
              </a:ext>
            </a:extLst>
          </p:cNvPr>
          <p:cNvCxnSpPr>
            <a:cxnSpLocks/>
          </p:cNvCxnSpPr>
          <p:nvPr/>
        </p:nvCxnSpPr>
        <p:spPr>
          <a:xfrm flipH="1">
            <a:off x="2934301" y="2820415"/>
            <a:ext cx="906007" cy="1"/>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20FAA2F-A6D4-F941-8EF1-8B1F307CB547}"/>
              </a:ext>
            </a:extLst>
          </p:cNvPr>
          <p:cNvPicPr>
            <a:picLocks noChangeAspect="1"/>
          </p:cNvPicPr>
          <p:nvPr/>
        </p:nvPicPr>
        <p:blipFill rotWithShape="1">
          <a:blip r:embed="rId4"/>
          <a:srcRect l="17594" t="10439" r="14400" b="10895"/>
          <a:stretch/>
        </p:blipFill>
        <p:spPr>
          <a:xfrm>
            <a:off x="8817483" y="2481381"/>
            <a:ext cx="1464732" cy="1694353"/>
          </a:xfrm>
          <a:prstGeom prst="rect">
            <a:avLst/>
          </a:prstGeom>
        </p:spPr>
      </p:pic>
      <p:sp>
        <p:nvSpPr>
          <p:cNvPr id="75" name="Rectangle 74">
            <a:extLst>
              <a:ext uri="{FF2B5EF4-FFF2-40B4-BE49-F238E27FC236}">
                <a16:creationId xmlns:a16="http://schemas.microsoft.com/office/drawing/2014/main" id="{8B2BDB18-70E3-B942-BA9B-C911AEF8CF59}"/>
              </a:ext>
            </a:extLst>
          </p:cNvPr>
          <p:cNvSpPr/>
          <p:nvPr/>
        </p:nvSpPr>
        <p:spPr>
          <a:xfrm>
            <a:off x="9503642" y="3097724"/>
            <a:ext cx="778573" cy="461665"/>
          </a:xfrm>
          <a:prstGeom prst="rect">
            <a:avLst/>
          </a:prstGeom>
        </p:spPr>
        <p:txBody>
          <a:bodyPr wrap="square">
            <a:spAutoFit/>
          </a:bodyPr>
          <a:lstStyle/>
          <a:p>
            <a:r>
              <a:rPr lang="tr-TR" sz="2400" b="1" dirty="0">
                <a:solidFill>
                  <a:schemeClr val="bg1"/>
                </a:solidFill>
              </a:rPr>
              <a:t>EC2</a:t>
            </a:r>
          </a:p>
        </p:txBody>
      </p:sp>
      <p:cxnSp>
        <p:nvCxnSpPr>
          <p:cNvPr id="76" name="Straight Connector 75">
            <a:extLst>
              <a:ext uri="{FF2B5EF4-FFF2-40B4-BE49-F238E27FC236}">
                <a16:creationId xmlns:a16="http://schemas.microsoft.com/office/drawing/2014/main" id="{6A61135C-5B21-A744-AD99-7A6FA756DA45}"/>
              </a:ext>
            </a:extLst>
          </p:cNvPr>
          <p:cNvCxnSpPr>
            <a:cxnSpLocks/>
          </p:cNvCxnSpPr>
          <p:nvPr/>
        </p:nvCxnSpPr>
        <p:spPr>
          <a:xfrm rot="16200000" flipH="1">
            <a:off x="8466463" y="3249167"/>
            <a:ext cx="460" cy="57934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50F04B-DEED-B44B-91F0-392CF01D18BE}"/>
              </a:ext>
            </a:extLst>
          </p:cNvPr>
          <p:cNvCxnSpPr>
            <a:cxnSpLocks/>
          </p:cNvCxnSpPr>
          <p:nvPr/>
        </p:nvCxnSpPr>
        <p:spPr>
          <a:xfrm rot="16200000" flipH="1">
            <a:off x="8466464" y="1080433"/>
            <a:ext cx="460" cy="57934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C42403-A9B2-5245-B800-6B867D135869}"/>
              </a:ext>
            </a:extLst>
          </p:cNvPr>
          <p:cNvSpPr txBox="1"/>
          <p:nvPr/>
        </p:nvSpPr>
        <p:spPr>
          <a:xfrm>
            <a:off x="8854177" y="1031460"/>
            <a:ext cx="1391343" cy="584775"/>
          </a:xfrm>
          <a:prstGeom prst="rect">
            <a:avLst/>
          </a:prstGeom>
          <a:noFill/>
        </p:spPr>
        <p:txBody>
          <a:bodyPr wrap="none" rtlCol="0">
            <a:spAutoFit/>
          </a:bodyPr>
          <a:lstStyle/>
          <a:p>
            <a:r>
              <a:rPr lang="tr-TR" sz="3200" dirty="0" err="1"/>
              <a:t>Backup</a:t>
            </a:r>
            <a:endParaRPr lang="tr-TR" sz="3200" dirty="0"/>
          </a:p>
        </p:txBody>
      </p:sp>
      <p:sp>
        <p:nvSpPr>
          <p:cNvPr id="4" name="TextBox 3">
            <a:extLst>
              <a:ext uri="{FF2B5EF4-FFF2-40B4-BE49-F238E27FC236}">
                <a16:creationId xmlns:a16="http://schemas.microsoft.com/office/drawing/2014/main" id="{3D038475-DAF4-4B4E-9267-F4657BEC2C20}"/>
              </a:ext>
            </a:extLst>
          </p:cNvPr>
          <p:cNvSpPr txBox="1"/>
          <p:nvPr/>
        </p:nvSpPr>
        <p:spPr>
          <a:xfrm>
            <a:off x="8808219" y="1553080"/>
            <a:ext cx="2401235" cy="584775"/>
          </a:xfrm>
          <a:prstGeom prst="rect">
            <a:avLst/>
          </a:prstGeom>
          <a:noFill/>
        </p:spPr>
        <p:txBody>
          <a:bodyPr wrap="none" rtlCol="0">
            <a:spAutoFit/>
          </a:bodyPr>
          <a:lstStyle/>
          <a:p>
            <a:r>
              <a:rPr lang="tr-TR" sz="3200" dirty="0" err="1"/>
              <a:t>Extra</a:t>
            </a:r>
            <a:r>
              <a:rPr lang="tr-TR" sz="3200" dirty="0"/>
              <a:t> Volume</a:t>
            </a:r>
          </a:p>
        </p:txBody>
      </p:sp>
    </p:spTree>
    <p:extLst>
      <p:ext uri="{BB962C8B-B14F-4D97-AF65-F5344CB8AC3E}">
        <p14:creationId xmlns:p14="http://schemas.microsoft.com/office/powerpoint/2010/main" val="812645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6D2D326-D7E9-BA45-9676-894225F5EC7A}"/>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3278815" y="4639766"/>
            <a:ext cx="1094364" cy="1265923"/>
          </a:xfrm>
          <a:prstGeom prst="rect">
            <a:avLst/>
          </a:prstGeom>
        </p:spPr>
      </p:pic>
      <p:pic>
        <p:nvPicPr>
          <p:cNvPr id="8" name="Graphic 7" descr="User">
            <a:extLst>
              <a:ext uri="{FF2B5EF4-FFF2-40B4-BE49-F238E27FC236}">
                <a16:creationId xmlns:a16="http://schemas.microsoft.com/office/drawing/2014/main" id="{B11B9E32-4FEF-2141-A3FB-29C83D15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8182" y="-142806"/>
            <a:ext cx="1258961" cy="1258960"/>
          </a:xfrm>
          <a:prstGeom prst="rect">
            <a:avLst/>
          </a:prstGeom>
          <a:effectLst/>
        </p:spPr>
      </p:pic>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5"/>
          <a:srcRect l="9793" t="13615" r="13370" b="8902"/>
          <a:stretch/>
        </p:blipFill>
        <p:spPr>
          <a:xfrm>
            <a:off x="2014832" y="1565339"/>
            <a:ext cx="1419882" cy="1252861"/>
          </a:xfrm>
          <a:prstGeom prst="rect">
            <a:avLst/>
          </a:prstGeom>
        </p:spPr>
      </p:pic>
      <p:pic>
        <p:nvPicPr>
          <p:cNvPr id="26" name="Picture 25">
            <a:extLst>
              <a:ext uri="{FF2B5EF4-FFF2-40B4-BE49-F238E27FC236}">
                <a16:creationId xmlns:a16="http://schemas.microsoft.com/office/drawing/2014/main" id="{55700385-A098-CB48-8EE3-D849B8C9462E}"/>
              </a:ext>
            </a:extLst>
          </p:cNvPr>
          <p:cNvPicPr>
            <a:picLocks noChangeAspect="1"/>
          </p:cNvPicPr>
          <p:nvPr/>
        </p:nvPicPr>
        <p:blipFill>
          <a:blip r:embed="rId6">
            <a:grayscl/>
          </a:blip>
          <a:stretch>
            <a:fillRect/>
          </a:stretch>
        </p:blipFill>
        <p:spPr>
          <a:xfrm rot="5400000">
            <a:off x="2571114" y="1162652"/>
            <a:ext cx="259352" cy="655689"/>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7"/>
          <a:stretch>
            <a:fillRect/>
          </a:stretch>
        </p:blipFill>
        <p:spPr>
          <a:xfrm>
            <a:off x="5468507" y="795611"/>
            <a:ext cx="1126133" cy="1057483"/>
          </a:xfrm>
          <a:prstGeom prst="rect">
            <a:avLst/>
          </a:prstGeom>
        </p:spPr>
      </p:pic>
      <p:sp>
        <p:nvSpPr>
          <p:cNvPr id="30" name="TextBox 29">
            <a:extLst>
              <a:ext uri="{FF2B5EF4-FFF2-40B4-BE49-F238E27FC236}">
                <a16:creationId xmlns:a16="http://schemas.microsoft.com/office/drawing/2014/main" id="{B00ACAB7-06C6-4E42-B9AE-FF617E203961}"/>
              </a:ext>
            </a:extLst>
          </p:cNvPr>
          <p:cNvSpPr txBox="1"/>
          <p:nvPr/>
        </p:nvSpPr>
        <p:spPr>
          <a:xfrm>
            <a:off x="6651916" y="4110391"/>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8" y="2769804"/>
            <a:ext cx="1187865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2" name="Picture 31">
            <a:extLst>
              <a:ext uri="{FF2B5EF4-FFF2-40B4-BE49-F238E27FC236}">
                <a16:creationId xmlns:a16="http://schemas.microsoft.com/office/drawing/2014/main" id="{A66E4236-AD6E-7A4B-86EF-42FAA09707EB}"/>
              </a:ext>
            </a:extLst>
          </p:cNvPr>
          <p:cNvPicPr>
            <a:picLocks noChangeAspect="1"/>
          </p:cNvPicPr>
          <p:nvPr/>
        </p:nvPicPr>
        <p:blipFill>
          <a:blip r:embed="rId8"/>
          <a:stretch>
            <a:fillRect/>
          </a:stretch>
        </p:blipFill>
        <p:spPr>
          <a:xfrm>
            <a:off x="0" y="1734235"/>
            <a:ext cx="1569793" cy="1384995"/>
          </a:xfrm>
          <a:prstGeom prst="rect">
            <a:avLst/>
          </a:prstGeom>
        </p:spPr>
      </p:pic>
      <p:sp>
        <p:nvSpPr>
          <p:cNvPr id="34" name="TextBox 33">
            <a:extLst>
              <a:ext uri="{FF2B5EF4-FFF2-40B4-BE49-F238E27FC236}">
                <a16:creationId xmlns:a16="http://schemas.microsoft.com/office/drawing/2014/main" id="{F8799B6B-C8A7-DC42-AFAC-89E6775FCD50}"/>
              </a:ext>
            </a:extLst>
          </p:cNvPr>
          <p:cNvSpPr txBox="1"/>
          <p:nvPr/>
        </p:nvSpPr>
        <p:spPr>
          <a:xfrm>
            <a:off x="505813" y="1491677"/>
            <a:ext cx="558166" cy="369332"/>
          </a:xfrm>
          <a:prstGeom prst="rect">
            <a:avLst/>
          </a:prstGeom>
          <a:noFill/>
        </p:spPr>
        <p:txBody>
          <a:bodyPr wrap="none" rtlCol="0">
            <a:spAutoFit/>
          </a:bodyPr>
          <a:lstStyle/>
          <a:p>
            <a:r>
              <a:rPr lang="tr-TR" dirty="0"/>
              <a:t>VPC</a:t>
            </a:r>
          </a:p>
        </p:txBody>
      </p:sp>
      <p:sp>
        <p:nvSpPr>
          <p:cNvPr id="12" name="TextBox 11">
            <a:extLst>
              <a:ext uri="{FF2B5EF4-FFF2-40B4-BE49-F238E27FC236}">
                <a16:creationId xmlns:a16="http://schemas.microsoft.com/office/drawing/2014/main" id="{CBE6E6C4-34D4-094A-9618-C554103D3B2C}"/>
              </a:ext>
            </a:extLst>
          </p:cNvPr>
          <p:cNvSpPr txBox="1"/>
          <p:nvPr/>
        </p:nvSpPr>
        <p:spPr>
          <a:xfrm>
            <a:off x="2175876" y="991487"/>
            <a:ext cx="1067921" cy="369332"/>
          </a:xfrm>
          <a:prstGeom prst="rect">
            <a:avLst/>
          </a:prstGeom>
          <a:noFill/>
        </p:spPr>
        <p:txBody>
          <a:bodyPr wrap="none" rtlCol="0">
            <a:spAutoFit/>
          </a:bodyPr>
          <a:lstStyle/>
          <a:p>
            <a:r>
              <a:rPr lang="tr-TR" dirty="0" err="1"/>
              <a:t>customer</a:t>
            </a:r>
            <a:endParaRPr lang="tr-TR" dirty="0"/>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2"/>
          <a:srcRect l="17594" t="10439" r="14400" b="10895"/>
          <a:stretch/>
        </p:blipFill>
        <p:spPr>
          <a:xfrm>
            <a:off x="1073053" y="4692108"/>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1534282" y="5158078"/>
            <a:ext cx="537874" cy="369332"/>
          </a:xfrm>
          <a:prstGeom prst="rect">
            <a:avLst/>
          </a:prstGeom>
        </p:spPr>
        <p:txBody>
          <a:bodyPr wrap="square">
            <a:spAutoFit/>
          </a:bodyPr>
          <a:lstStyle/>
          <a:p>
            <a:r>
              <a:rPr lang="tr-TR" b="1" dirty="0">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366599" y="3018074"/>
            <a:ext cx="5664974" cy="954107"/>
          </a:xfrm>
          <a:prstGeom prst="rect">
            <a:avLst/>
          </a:prstGeom>
          <a:noFill/>
        </p:spPr>
        <p:txBody>
          <a:bodyPr wrap="square" rtlCol="0">
            <a:spAutoFit/>
          </a:bodyPr>
          <a:lstStyle>
            <a:defPPr>
              <a:defRPr lang="tr-TR"/>
            </a:defPPr>
            <a:lvl1pPr>
              <a:defRPr sz="2800"/>
            </a:lvl1pPr>
          </a:lstStyle>
          <a:p>
            <a:pPr marL="457200" indent="-457200">
              <a:buFontTx/>
              <a:buChar char="-"/>
            </a:pPr>
            <a:r>
              <a:rPr lang="tr-TR" dirty="0"/>
              <a:t>Web Server </a:t>
            </a:r>
            <a:r>
              <a:rPr lang="tr-TR" dirty="0" err="1"/>
              <a:t>work</a:t>
            </a:r>
            <a:r>
              <a:rPr lang="tr-TR" dirty="0"/>
              <a:t> in EC2 </a:t>
            </a:r>
            <a:r>
              <a:rPr lang="tr-TR" dirty="0" err="1"/>
              <a:t>machine</a:t>
            </a:r>
            <a:r>
              <a:rPr lang="tr-TR" dirty="0"/>
              <a:t> </a:t>
            </a:r>
            <a:r>
              <a:rPr lang="tr-TR" dirty="0">
                <a:solidFill>
                  <a:schemeClr val="accent2"/>
                </a:solidFill>
              </a:rPr>
              <a:t>(</a:t>
            </a:r>
            <a:r>
              <a:rPr lang="tr-TR" dirty="0" err="1">
                <a:solidFill>
                  <a:srgbClr val="FF0000"/>
                </a:solidFill>
              </a:rPr>
              <a:t>nginx</a:t>
            </a:r>
            <a:r>
              <a:rPr lang="tr-TR" dirty="0">
                <a:solidFill>
                  <a:srgbClr val="FF0000"/>
                </a:solidFill>
              </a:rPr>
              <a:t>)</a:t>
            </a:r>
          </a:p>
        </p:txBody>
      </p:sp>
      <p:pic>
        <p:nvPicPr>
          <p:cNvPr id="27" name="Picture 26">
            <a:extLst>
              <a:ext uri="{FF2B5EF4-FFF2-40B4-BE49-F238E27FC236}">
                <a16:creationId xmlns:a16="http://schemas.microsoft.com/office/drawing/2014/main" id="{120E31A8-79AE-E040-9AC0-09D9119A9A64}"/>
              </a:ext>
            </a:extLst>
          </p:cNvPr>
          <p:cNvPicPr>
            <a:picLocks noChangeAspect="1"/>
          </p:cNvPicPr>
          <p:nvPr/>
        </p:nvPicPr>
        <p:blipFill>
          <a:blip r:embed="rId9"/>
          <a:stretch>
            <a:fillRect/>
          </a:stretch>
        </p:blipFill>
        <p:spPr>
          <a:xfrm>
            <a:off x="3726790" y="661217"/>
            <a:ext cx="3045363" cy="1908713"/>
          </a:xfrm>
          <a:prstGeom prst="rect">
            <a:avLst/>
          </a:prstGeom>
        </p:spPr>
      </p:pic>
      <p:pic>
        <p:nvPicPr>
          <p:cNvPr id="41" name="Picture 40">
            <a:extLst>
              <a:ext uri="{FF2B5EF4-FFF2-40B4-BE49-F238E27FC236}">
                <a16:creationId xmlns:a16="http://schemas.microsoft.com/office/drawing/2014/main" id="{D4AB5F0F-12D7-384E-A733-AF14A5CA360D}"/>
              </a:ext>
            </a:extLst>
          </p:cNvPr>
          <p:cNvPicPr>
            <a:picLocks noChangeAspect="1"/>
          </p:cNvPicPr>
          <p:nvPr/>
        </p:nvPicPr>
        <p:blipFill>
          <a:blip r:embed="rId6"/>
          <a:stretch>
            <a:fillRect/>
          </a:stretch>
        </p:blipFill>
        <p:spPr>
          <a:xfrm rot="5400000">
            <a:off x="7945230" y="1328930"/>
            <a:ext cx="609640" cy="655689"/>
          </a:xfrm>
          <a:prstGeom prst="rect">
            <a:avLst/>
          </a:prstGeom>
        </p:spPr>
      </p:pic>
      <p:pic>
        <p:nvPicPr>
          <p:cNvPr id="42" name="Picture 41">
            <a:extLst>
              <a:ext uri="{FF2B5EF4-FFF2-40B4-BE49-F238E27FC236}">
                <a16:creationId xmlns:a16="http://schemas.microsoft.com/office/drawing/2014/main" id="{A0AB4540-E090-2048-BC52-2A7435EFD521}"/>
              </a:ext>
            </a:extLst>
          </p:cNvPr>
          <p:cNvPicPr>
            <a:picLocks noChangeAspect="1"/>
          </p:cNvPicPr>
          <p:nvPr/>
        </p:nvPicPr>
        <p:blipFill>
          <a:blip r:embed="rId6"/>
          <a:stretch>
            <a:fillRect/>
          </a:stretch>
        </p:blipFill>
        <p:spPr>
          <a:xfrm rot="16200000">
            <a:off x="8711807" y="1249496"/>
            <a:ext cx="609640" cy="655689"/>
          </a:xfrm>
          <a:prstGeom prst="rect">
            <a:avLst/>
          </a:prstGeom>
        </p:spPr>
      </p:pic>
      <p:pic>
        <p:nvPicPr>
          <p:cNvPr id="43" name="Picture 42">
            <a:extLst>
              <a:ext uri="{FF2B5EF4-FFF2-40B4-BE49-F238E27FC236}">
                <a16:creationId xmlns:a16="http://schemas.microsoft.com/office/drawing/2014/main" id="{1BDF0743-842B-0744-8065-0FA2134EC91B}"/>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2225171" y="4639767"/>
            <a:ext cx="1094364" cy="1265923"/>
          </a:xfrm>
          <a:prstGeom prst="rect">
            <a:avLst/>
          </a:prstGeom>
        </p:spPr>
      </p:pic>
      <p:sp>
        <p:nvSpPr>
          <p:cNvPr id="44" name="Rectangle 43">
            <a:extLst>
              <a:ext uri="{FF2B5EF4-FFF2-40B4-BE49-F238E27FC236}">
                <a16:creationId xmlns:a16="http://schemas.microsoft.com/office/drawing/2014/main" id="{F7FEC757-9C48-8140-8121-2C4E2867B0A2}"/>
              </a:ext>
            </a:extLst>
          </p:cNvPr>
          <p:cNvSpPr/>
          <p:nvPr/>
        </p:nvSpPr>
        <p:spPr>
          <a:xfrm>
            <a:off x="2695549" y="5104250"/>
            <a:ext cx="537874" cy="369332"/>
          </a:xfrm>
          <a:prstGeom prst="rect">
            <a:avLst/>
          </a:prstGeom>
        </p:spPr>
        <p:txBody>
          <a:bodyPr wrap="square">
            <a:spAutoFit/>
          </a:bodyPr>
          <a:lstStyle/>
          <a:p>
            <a:r>
              <a:rPr lang="tr-TR" b="1" dirty="0">
                <a:solidFill>
                  <a:schemeClr val="bg1"/>
                </a:solidFill>
              </a:rPr>
              <a:t>EC2</a:t>
            </a:r>
          </a:p>
        </p:txBody>
      </p:sp>
      <p:sp>
        <p:nvSpPr>
          <p:cNvPr id="45" name="Rectangle 44">
            <a:extLst>
              <a:ext uri="{FF2B5EF4-FFF2-40B4-BE49-F238E27FC236}">
                <a16:creationId xmlns:a16="http://schemas.microsoft.com/office/drawing/2014/main" id="{3EDE94DA-7F9B-A841-8E49-15FBCA895929}"/>
              </a:ext>
            </a:extLst>
          </p:cNvPr>
          <p:cNvSpPr/>
          <p:nvPr/>
        </p:nvSpPr>
        <p:spPr>
          <a:xfrm>
            <a:off x="3749193" y="5100820"/>
            <a:ext cx="537874" cy="369332"/>
          </a:xfrm>
          <a:prstGeom prst="rect">
            <a:avLst/>
          </a:prstGeom>
        </p:spPr>
        <p:txBody>
          <a:bodyPr wrap="square">
            <a:spAutoFit/>
          </a:bodyPr>
          <a:lstStyle/>
          <a:p>
            <a:r>
              <a:rPr lang="tr-TR" b="1" dirty="0">
                <a:solidFill>
                  <a:schemeClr val="bg1"/>
                </a:solidFill>
              </a:rPr>
              <a:t>EC2</a:t>
            </a:r>
          </a:p>
        </p:txBody>
      </p:sp>
      <p:sp>
        <p:nvSpPr>
          <p:cNvPr id="7" name="TextBox 6">
            <a:extLst>
              <a:ext uri="{FF2B5EF4-FFF2-40B4-BE49-F238E27FC236}">
                <a16:creationId xmlns:a16="http://schemas.microsoft.com/office/drawing/2014/main" id="{CDD4837D-E77F-044F-B815-44E81EDA6D9B}"/>
              </a:ext>
            </a:extLst>
          </p:cNvPr>
          <p:cNvSpPr txBox="1"/>
          <p:nvPr/>
        </p:nvSpPr>
        <p:spPr>
          <a:xfrm>
            <a:off x="9389923" y="1300379"/>
            <a:ext cx="1210588" cy="830997"/>
          </a:xfrm>
          <a:prstGeom prst="rect">
            <a:avLst/>
          </a:prstGeom>
          <a:noFill/>
        </p:spPr>
        <p:txBody>
          <a:bodyPr wrap="none" rtlCol="0">
            <a:spAutoFit/>
          </a:bodyPr>
          <a:lstStyle/>
          <a:p>
            <a:r>
              <a:rPr lang="tr-TR" sz="2400" dirty="0" err="1"/>
              <a:t>Handle</a:t>
            </a:r>
            <a:r>
              <a:rPr lang="tr-TR" sz="2400" dirty="0"/>
              <a:t>  </a:t>
            </a:r>
          </a:p>
          <a:p>
            <a:r>
              <a:rPr lang="tr-TR" sz="2400" dirty="0" err="1"/>
              <a:t>Request</a:t>
            </a:r>
            <a:endParaRPr lang="tr-TR" sz="2400" dirty="0"/>
          </a:p>
        </p:txBody>
      </p:sp>
      <p:sp>
        <p:nvSpPr>
          <p:cNvPr id="47" name="Rounded Rectangle 46">
            <a:extLst>
              <a:ext uri="{FF2B5EF4-FFF2-40B4-BE49-F238E27FC236}">
                <a16:creationId xmlns:a16="http://schemas.microsoft.com/office/drawing/2014/main" id="{287060F1-4DC6-1F49-AC89-249A070106AC}"/>
              </a:ext>
            </a:extLst>
          </p:cNvPr>
          <p:cNvSpPr/>
          <p:nvPr/>
        </p:nvSpPr>
        <p:spPr>
          <a:xfrm>
            <a:off x="7819242" y="789486"/>
            <a:ext cx="3556857" cy="1618823"/>
          </a:xfrm>
          <a:prstGeom prst="round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TextBox 8">
            <a:extLst>
              <a:ext uri="{FF2B5EF4-FFF2-40B4-BE49-F238E27FC236}">
                <a16:creationId xmlns:a16="http://schemas.microsoft.com/office/drawing/2014/main" id="{AB8F4BEA-7C1A-8A44-8A4C-649F53ED6FE1}"/>
              </a:ext>
            </a:extLst>
          </p:cNvPr>
          <p:cNvSpPr txBox="1"/>
          <p:nvPr/>
        </p:nvSpPr>
        <p:spPr>
          <a:xfrm>
            <a:off x="8461318" y="99197"/>
            <a:ext cx="2018501" cy="707886"/>
          </a:xfrm>
          <a:prstGeom prst="rect">
            <a:avLst/>
          </a:prstGeom>
          <a:noFill/>
        </p:spPr>
        <p:txBody>
          <a:bodyPr wrap="none" rtlCol="0">
            <a:spAutoFit/>
          </a:bodyPr>
          <a:lstStyle/>
          <a:p>
            <a:r>
              <a:rPr lang="tr-TR" sz="4000" dirty="0">
                <a:solidFill>
                  <a:srgbClr val="FF0000"/>
                </a:solidFill>
              </a:rPr>
              <a:t>!!!!!!!!!!!</a:t>
            </a:r>
          </a:p>
        </p:txBody>
      </p:sp>
      <p:cxnSp>
        <p:nvCxnSpPr>
          <p:cNvPr id="48" name="Straight Connector 47">
            <a:extLst>
              <a:ext uri="{FF2B5EF4-FFF2-40B4-BE49-F238E27FC236}">
                <a16:creationId xmlns:a16="http://schemas.microsoft.com/office/drawing/2014/main" id="{C3EE7FA6-279C-8645-9EE8-F4927F441368}"/>
              </a:ext>
            </a:extLst>
          </p:cNvPr>
          <p:cNvCxnSpPr>
            <a:cxnSpLocks/>
          </p:cNvCxnSpPr>
          <p:nvPr/>
        </p:nvCxnSpPr>
        <p:spPr>
          <a:xfrm flipH="1">
            <a:off x="6594640" y="2769804"/>
            <a:ext cx="1" cy="390499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3D4F71-53A4-2543-9178-CAF04A1A334B}"/>
              </a:ext>
            </a:extLst>
          </p:cNvPr>
          <p:cNvSpPr txBox="1"/>
          <p:nvPr/>
        </p:nvSpPr>
        <p:spPr>
          <a:xfrm>
            <a:off x="1381036" y="4309126"/>
            <a:ext cx="585417" cy="369332"/>
          </a:xfrm>
          <a:prstGeom prst="rect">
            <a:avLst/>
          </a:prstGeom>
          <a:noFill/>
        </p:spPr>
        <p:txBody>
          <a:bodyPr wrap="none" rtlCol="0">
            <a:spAutoFit/>
          </a:bodyPr>
          <a:lstStyle/>
          <a:p>
            <a:r>
              <a:rPr lang="tr-TR" dirty="0"/>
              <a:t>8 </a:t>
            </a:r>
            <a:r>
              <a:rPr lang="tr-TR" dirty="0" err="1"/>
              <a:t>gb</a:t>
            </a:r>
            <a:endParaRPr lang="tr-TR" dirty="0"/>
          </a:p>
        </p:txBody>
      </p:sp>
      <p:sp>
        <p:nvSpPr>
          <p:cNvPr id="3" name="TextBox 2">
            <a:extLst>
              <a:ext uri="{FF2B5EF4-FFF2-40B4-BE49-F238E27FC236}">
                <a16:creationId xmlns:a16="http://schemas.microsoft.com/office/drawing/2014/main" id="{B40E2322-1AC2-834B-808A-651D7F34F95F}"/>
              </a:ext>
            </a:extLst>
          </p:cNvPr>
          <p:cNvSpPr txBox="1"/>
          <p:nvPr/>
        </p:nvSpPr>
        <p:spPr>
          <a:xfrm>
            <a:off x="2540236" y="4280521"/>
            <a:ext cx="532518" cy="369332"/>
          </a:xfrm>
          <a:prstGeom prst="rect">
            <a:avLst/>
          </a:prstGeom>
          <a:noFill/>
        </p:spPr>
        <p:txBody>
          <a:bodyPr wrap="none" rtlCol="0">
            <a:spAutoFit/>
          </a:bodyPr>
          <a:lstStyle/>
          <a:p>
            <a:r>
              <a:rPr lang="tr-TR" dirty="0"/>
              <a:t>8gb</a:t>
            </a:r>
          </a:p>
        </p:txBody>
      </p:sp>
      <p:sp>
        <p:nvSpPr>
          <p:cNvPr id="6" name="TextBox 5">
            <a:extLst>
              <a:ext uri="{FF2B5EF4-FFF2-40B4-BE49-F238E27FC236}">
                <a16:creationId xmlns:a16="http://schemas.microsoft.com/office/drawing/2014/main" id="{5123D1BC-210E-8C42-8833-97EA30B30E06}"/>
              </a:ext>
            </a:extLst>
          </p:cNvPr>
          <p:cNvSpPr txBox="1"/>
          <p:nvPr/>
        </p:nvSpPr>
        <p:spPr>
          <a:xfrm>
            <a:off x="3537610" y="4264595"/>
            <a:ext cx="532518" cy="369332"/>
          </a:xfrm>
          <a:prstGeom prst="rect">
            <a:avLst/>
          </a:prstGeom>
          <a:noFill/>
        </p:spPr>
        <p:txBody>
          <a:bodyPr wrap="none" rtlCol="0">
            <a:spAutoFit/>
          </a:bodyPr>
          <a:lstStyle/>
          <a:p>
            <a:r>
              <a:rPr lang="tr-TR" dirty="0"/>
              <a:t>8gb</a:t>
            </a:r>
          </a:p>
        </p:txBody>
      </p:sp>
      <p:sp>
        <p:nvSpPr>
          <p:cNvPr id="19" name="TextBox 18">
            <a:extLst>
              <a:ext uri="{FF2B5EF4-FFF2-40B4-BE49-F238E27FC236}">
                <a16:creationId xmlns:a16="http://schemas.microsoft.com/office/drawing/2014/main" id="{425EFF67-E0E7-0647-9DD2-949C0B71BAD9}"/>
              </a:ext>
            </a:extLst>
          </p:cNvPr>
          <p:cNvSpPr txBox="1"/>
          <p:nvPr/>
        </p:nvSpPr>
        <p:spPr>
          <a:xfrm>
            <a:off x="6754454" y="3166060"/>
            <a:ext cx="5011943" cy="3631763"/>
          </a:xfrm>
          <a:prstGeom prst="rect">
            <a:avLst/>
          </a:prstGeom>
          <a:noFill/>
        </p:spPr>
        <p:txBody>
          <a:bodyPr wrap="square" rtlCol="0">
            <a:spAutoFit/>
          </a:bodyPr>
          <a:lstStyle/>
          <a:p>
            <a:pPr>
              <a:buClr>
                <a:schemeClr val="tx1"/>
              </a:buClr>
            </a:pPr>
            <a:r>
              <a:rPr lang="tr-TR" sz="2400" dirty="0">
                <a:solidFill>
                  <a:schemeClr val="bg1">
                    <a:lumMod val="75000"/>
                  </a:schemeClr>
                </a:solidFill>
              </a:rPr>
              <a:t>1.  </a:t>
            </a:r>
            <a:r>
              <a:rPr lang="tr-TR" sz="2400" dirty="0" err="1">
                <a:solidFill>
                  <a:schemeClr val="bg1">
                    <a:lumMod val="75000"/>
                  </a:schemeClr>
                </a:solidFill>
              </a:rPr>
              <a:t>Creating</a:t>
            </a:r>
            <a:r>
              <a:rPr lang="tr-TR" sz="2400" dirty="0">
                <a:solidFill>
                  <a:schemeClr val="bg1">
                    <a:lumMod val="75000"/>
                  </a:schemeClr>
                </a:solidFill>
              </a:rPr>
              <a:t> an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just</a:t>
            </a:r>
            <a:r>
              <a:rPr lang="tr-TR" sz="2400" dirty="0">
                <a:solidFill>
                  <a:schemeClr val="bg1">
                    <a:lumMod val="75000"/>
                  </a:schemeClr>
                </a:solidFill>
              </a:rPr>
              <a:t> </a:t>
            </a:r>
            <a:r>
              <a:rPr lang="tr-TR" sz="2400" dirty="0" err="1">
                <a:solidFill>
                  <a:schemeClr val="bg1">
                    <a:lumMod val="75000"/>
                  </a:schemeClr>
                </a:solidFill>
              </a:rPr>
              <a:t>like</a:t>
            </a:r>
            <a:r>
              <a:rPr lang="tr-TR" sz="2400" dirty="0">
                <a:solidFill>
                  <a:schemeClr val="bg1">
                    <a:lumMod val="75000"/>
                  </a:schemeClr>
                </a:solidFill>
              </a:rPr>
              <a:t>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same</a:t>
            </a:r>
            <a:r>
              <a:rPr lang="tr-TR" sz="2400" dirty="0">
                <a:solidFill>
                  <a:schemeClr val="bg1">
                    <a:lumMod val="75000"/>
                  </a:schemeClr>
                </a:solidFill>
              </a:rPr>
              <a:t> -</a:t>
            </a:r>
            <a:r>
              <a:rPr lang="tr-TR" sz="2400" dirty="0"/>
              <a:t>Ok</a:t>
            </a:r>
          </a:p>
          <a:p>
            <a:r>
              <a:rPr lang="tr-TR" sz="2400" dirty="0"/>
              <a:t>     </a:t>
            </a:r>
          </a:p>
          <a:p>
            <a:r>
              <a:rPr lang="tr-TR" sz="2400" dirty="0"/>
              <a:t>          </a:t>
            </a:r>
            <a:r>
              <a:rPr lang="tr-TR" sz="2400" dirty="0" err="1">
                <a:solidFill>
                  <a:schemeClr val="accent1"/>
                </a:solidFill>
              </a:rPr>
              <a:t>Current</a:t>
            </a:r>
            <a:r>
              <a:rPr lang="tr-TR" sz="2400" dirty="0">
                <a:solidFill>
                  <a:schemeClr val="accent1"/>
                </a:solidFill>
              </a:rPr>
              <a:t> Resource </a:t>
            </a:r>
            <a:r>
              <a:rPr lang="tr-TR" sz="2400" dirty="0" err="1">
                <a:solidFill>
                  <a:schemeClr val="accent1"/>
                </a:solidFill>
              </a:rPr>
              <a:t>Managemet</a:t>
            </a:r>
            <a:endParaRPr lang="tr-TR" sz="2400" dirty="0">
              <a:solidFill>
                <a:schemeClr val="accent1"/>
              </a:solidFill>
            </a:endParaRPr>
          </a:p>
          <a:p>
            <a:endParaRPr lang="tr-TR" sz="800" dirty="0">
              <a:solidFill>
                <a:schemeClr val="accent1"/>
              </a:solidFill>
            </a:endParaRPr>
          </a:p>
          <a:p>
            <a:pPr marL="342900" indent="-342900">
              <a:buAutoNum type="arabicPeriod" startAt="2"/>
            </a:pPr>
            <a:r>
              <a:rPr lang="tr-TR" sz="2400" dirty="0" err="1"/>
              <a:t>Manage</a:t>
            </a:r>
            <a:r>
              <a:rPr lang="tr-TR" sz="2400" dirty="0"/>
              <a:t> </a:t>
            </a:r>
            <a:r>
              <a:rPr lang="tr-TR" sz="2400" dirty="0" err="1"/>
              <a:t>the</a:t>
            </a:r>
            <a:r>
              <a:rPr lang="tr-TR" sz="2400" dirty="0"/>
              <a:t> </a:t>
            </a:r>
            <a:r>
              <a:rPr lang="tr-TR" sz="2400" dirty="0" err="1"/>
              <a:t>squence</a:t>
            </a:r>
            <a:r>
              <a:rPr lang="tr-TR" sz="2400" dirty="0"/>
              <a:t> of </a:t>
            </a:r>
            <a:r>
              <a:rPr lang="tr-TR" sz="2400" dirty="0" err="1"/>
              <a:t>instance</a:t>
            </a:r>
            <a:endParaRPr lang="tr-TR" sz="2400" dirty="0"/>
          </a:p>
          <a:p>
            <a:pPr marL="342900" indent="-342900">
              <a:buAutoNum type="arabicPeriod" startAt="2"/>
            </a:pPr>
            <a:endParaRPr lang="tr-TR" sz="2400" dirty="0"/>
          </a:p>
          <a:p>
            <a:r>
              <a:rPr lang="tr-TR" sz="2400" dirty="0"/>
              <a:t>3. </a:t>
            </a:r>
            <a:r>
              <a:rPr lang="tr-TR" sz="2400" dirty="0" err="1"/>
              <a:t>Which</a:t>
            </a:r>
            <a:r>
              <a:rPr lang="tr-TR" sz="2400" dirty="0"/>
              <a:t> IP (</a:t>
            </a:r>
            <a:r>
              <a:rPr lang="tr-TR" sz="2400" dirty="0" err="1"/>
              <a:t>instance</a:t>
            </a:r>
            <a:r>
              <a:rPr lang="tr-TR" sz="2400" dirty="0"/>
              <a:t>) </a:t>
            </a:r>
            <a:r>
              <a:rPr lang="tr-TR" sz="2400" dirty="0" err="1"/>
              <a:t>will</a:t>
            </a:r>
            <a:r>
              <a:rPr lang="tr-TR" sz="2400" dirty="0"/>
              <a:t> </a:t>
            </a:r>
            <a:r>
              <a:rPr lang="tr-TR" sz="2400" dirty="0" err="1"/>
              <a:t>we</a:t>
            </a:r>
            <a:r>
              <a:rPr lang="tr-TR" sz="2400" dirty="0"/>
              <a:t> </a:t>
            </a:r>
            <a:r>
              <a:rPr lang="tr-TR" sz="2400" dirty="0" err="1"/>
              <a:t>browse</a:t>
            </a:r>
            <a:endParaRPr lang="tr-TR" sz="2400" dirty="0"/>
          </a:p>
          <a:p>
            <a:pPr marL="457200" indent="-457200">
              <a:buAutoNum type="arabicPeriod" startAt="3"/>
            </a:pPr>
            <a:endParaRPr lang="tr-TR" sz="2400" dirty="0"/>
          </a:p>
          <a:p>
            <a:r>
              <a:rPr lang="tr-TR" sz="2400" dirty="0"/>
              <a:t>4. Is </a:t>
            </a:r>
            <a:r>
              <a:rPr lang="tr-TR" sz="2400" dirty="0" err="1"/>
              <a:t>the</a:t>
            </a:r>
            <a:r>
              <a:rPr lang="tr-TR" sz="2400" dirty="0"/>
              <a:t> </a:t>
            </a:r>
            <a:r>
              <a:rPr lang="tr-TR" sz="2400" dirty="0" err="1"/>
              <a:t>instance</a:t>
            </a:r>
            <a:r>
              <a:rPr lang="tr-TR" sz="2400" dirty="0"/>
              <a:t> </a:t>
            </a:r>
            <a:r>
              <a:rPr lang="tr-TR" sz="2400" dirty="0" err="1"/>
              <a:t>healthy</a:t>
            </a:r>
            <a:r>
              <a:rPr lang="tr-TR" sz="2400" dirty="0"/>
              <a:t> </a:t>
            </a:r>
            <a:r>
              <a:rPr lang="tr-TR" sz="2400" dirty="0" err="1"/>
              <a:t>now</a:t>
            </a:r>
            <a:r>
              <a:rPr lang="tr-TR" sz="2400" dirty="0"/>
              <a:t>.</a:t>
            </a:r>
          </a:p>
        </p:txBody>
      </p:sp>
      <p:sp>
        <p:nvSpPr>
          <p:cNvPr id="22" name="TextBox 21">
            <a:extLst>
              <a:ext uri="{FF2B5EF4-FFF2-40B4-BE49-F238E27FC236}">
                <a16:creationId xmlns:a16="http://schemas.microsoft.com/office/drawing/2014/main" id="{90A57F67-AD43-104F-8971-2EC0609DA55A}"/>
              </a:ext>
            </a:extLst>
          </p:cNvPr>
          <p:cNvSpPr txBox="1"/>
          <p:nvPr/>
        </p:nvSpPr>
        <p:spPr>
          <a:xfrm>
            <a:off x="1308343" y="6066873"/>
            <a:ext cx="522900" cy="369332"/>
          </a:xfrm>
          <a:prstGeom prst="rect">
            <a:avLst/>
          </a:prstGeom>
          <a:noFill/>
        </p:spPr>
        <p:txBody>
          <a:bodyPr wrap="none" rtlCol="0">
            <a:spAutoFit/>
          </a:bodyPr>
          <a:lstStyle/>
          <a:p>
            <a:r>
              <a:rPr lang="tr-TR" dirty="0" err="1"/>
              <a:t>IP:x</a:t>
            </a:r>
            <a:endParaRPr lang="tr-TR" dirty="0"/>
          </a:p>
        </p:txBody>
      </p:sp>
      <p:sp>
        <p:nvSpPr>
          <p:cNvPr id="52" name="TextBox 51">
            <a:extLst>
              <a:ext uri="{FF2B5EF4-FFF2-40B4-BE49-F238E27FC236}">
                <a16:creationId xmlns:a16="http://schemas.microsoft.com/office/drawing/2014/main" id="{777525EA-2FEA-AA46-9800-92E46DB24078}"/>
              </a:ext>
            </a:extLst>
          </p:cNvPr>
          <p:cNvSpPr txBox="1"/>
          <p:nvPr/>
        </p:nvSpPr>
        <p:spPr>
          <a:xfrm>
            <a:off x="2490340" y="6013045"/>
            <a:ext cx="522900" cy="369332"/>
          </a:xfrm>
          <a:prstGeom prst="rect">
            <a:avLst/>
          </a:prstGeom>
          <a:noFill/>
        </p:spPr>
        <p:txBody>
          <a:bodyPr wrap="none" rtlCol="0">
            <a:spAutoFit/>
          </a:bodyPr>
          <a:lstStyle/>
          <a:p>
            <a:r>
              <a:rPr lang="tr-TR" dirty="0" err="1"/>
              <a:t>IP:y</a:t>
            </a:r>
            <a:endParaRPr lang="tr-TR" dirty="0"/>
          </a:p>
        </p:txBody>
      </p:sp>
      <p:sp>
        <p:nvSpPr>
          <p:cNvPr id="53" name="TextBox 52">
            <a:extLst>
              <a:ext uri="{FF2B5EF4-FFF2-40B4-BE49-F238E27FC236}">
                <a16:creationId xmlns:a16="http://schemas.microsoft.com/office/drawing/2014/main" id="{5A6EF56A-7364-3942-AB27-791EEA26C3E1}"/>
              </a:ext>
            </a:extLst>
          </p:cNvPr>
          <p:cNvSpPr txBox="1"/>
          <p:nvPr/>
        </p:nvSpPr>
        <p:spPr>
          <a:xfrm>
            <a:off x="3504677" y="6000262"/>
            <a:ext cx="522900" cy="369332"/>
          </a:xfrm>
          <a:prstGeom prst="rect">
            <a:avLst/>
          </a:prstGeom>
          <a:noFill/>
        </p:spPr>
        <p:txBody>
          <a:bodyPr wrap="none" rtlCol="0">
            <a:spAutoFit/>
          </a:bodyPr>
          <a:lstStyle/>
          <a:p>
            <a:r>
              <a:rPr lang="tr-TR" dirty="0" err="1"/>
              <a:t>IP:z</a:t>
            </a:r>
            <a:endParaRPr lang="tr-TR" dirty="0"/>
          </a:p>
        </p:txBody>
      </p:sp>
      <p:pic>
        <p:nvPicPr>
          <p:cNvPr id="33" name="Picture 32">
            <a:extLst>
              <a:ext uri="{FF2B5EF4-FFF2-40B4-BE49-F238E27FC236}">
                <a16:creationId xmlns:a16="http://schemas.microsoft.com/office/drawing/2014/main" id="{3D2D914D-CD2B-814A-B33F-DFD8DE9D747E}"/>
              </a:ext>
            </a:extLst>
          </p:cNvPr>
          <p:cNvPicPr>
            <a:picLocks noChangeAspect="1"/>
          </p:cNvPicPr>
          <p:nvPr/>
        </p:nvPicPr>
        <p:blipFill rotWithShape="1">
          <a:blip r:embed="rId10"/>
          <a:srcRect l="9410" t="23863" r="61115" b="33177"/>
          <a:stretch/>
        </p:blipFill>
        <p:spPr>
          <a:xfrm>
            <a:off x="7618706" y="3612774"/>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8718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221FD-7389-0C4F-B543-C66B4E2CE1AA}"/>
              </a:ext>
            </a:extLst>
          </p:cNvPr>
          <p:cNvPicPr>
            <a:picLocks noChangeAspect="1"/>
          </p:cNvPicPr>
          <p:nvPr/>
        </p:nvPicPr>
        <p:blipFill>
          <a:blip r:embed="rId2"/>
          <a:stretch>
            <a:fillRect/>
          </a:stretch>
        </p:blipFill>
        <p:spPr>
          <a:xfrm>
            <a:off x="4833525" y="793999"/>
            <a:ext cx="2175393" cy="1447625"/>
          </a:xfrm>
          <a:prstGeom prst="rect">
            <a:avLst/>
          </a:prstGeom>
          <a:ln>
            <a:solidFill>
              <a:schemeClr val="accent1"/>
            </a:solidFill>
          </a:ln>
        </p:spPr>
      </p:pic>
      <p:pic>
        <p:nvPicPr>
          <p:cNvPr id="3" name="Picture 2">
            <a:extLst>
              <a:ext uri="{FF2B5EF4-FFF2-40B4-BE49-F238E27FC236}">
                <a16:creationId xmlns:a16="http://schemas.microsoft.com/office/drawing/2014/main" id="{24FC50A0-B0A1-F545-9C2C-A367E42074E6}"/>
              </a:ext>
            </a:extLst>
          </p:cNvPr>
          <p:cNvPicPr>
            <a:picLocks noChangeAspect="1"/>
          </p:cNvPicPr>
          <p:nvPr/>
        </p:nvPicPr>
        <p:blipFill>
          <a:blip r:embed="rId3"/>
          <a:stretch>
            <a:fillRect/>
          </a:stretch>
        </p:blipFill>
        <p:spPr>
          <a:xfrm>
            <a:off x="4833524" y="2835338"/>
            <a:ext cx="2175394" cy="1599123"/>
          </a:xfrm>
          <a:prstGeom prst="rect">
            <a:avLst/>
          </a:prstGeom>
          <a:ln>
            <a:solidFill>
              <a:schemeClr val="accent1"/>
            </a:solidFill>
          </a:ln>
        </p:spPr>
      </p:pic>
      <p:sp>
        <p:nvSpPr>
          <p:cNvPr id="64" name="Rounded Rectangle 63">
            <a:extLst>
              <a:ext uri="{FF2B5EF4-FFF2-40B4-BE49-F238E27FC236}">
                <a16:creationId xmlns:a16="http://schemas.microsoft.com/office/drawing/2014/main" id="{8A3EE3D1-9D1A-194A-B385-8589DE3DF49A}"/>
              </a:ext>
            </a:extLst>
          </p:cNvPr>
          <p:cNvSpPr/>
          <p:nvPr/>
        </p:nvSpPr>
        <p:spPr>
          <a:xfrm>
            <a:off x="5218776" y="4453220"/>
            <a:ext cx="1540799" cy="572663"/>
          </a:xfrm>
          <a:prstGeom prst="roundRect">
            <a:avLst/>
          </a:prstGeom>
          <a:solidFill>
            <a:schemeClr val="accent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65" name="Rectangle 64">
            <a:extLst>
              <a:ext uri="{FF2B5EF4-FFF2-40B4-BE49-F238E27FC236}">
                <a16:creationId xmlns:a16="http://schemas.microsoft.com/office/drawing/2014/main" id="{249D1642-4B1B-BC41-AE6E-672897AF3EB1}"/>
              </a:ext>
            </a:extLst>
          </p:cNvPr>
          <p:cNvSpPr/>
          <p:nvPr/>
        </p:nvSpPr>
        <p:spPr>
          <a:xfrm>
            <a:off x="5273655" y="4575549"/>
            <a:ext cx="1485920" cy="369332"/>
          </a:xfrm>
          <a:prstGeom prst="rect">
            <a:avLst/>
          </a:prstGeom>
        </p:spPr>
        <p:txBody>
          <a:bodyPr wrap="none">
            <a:spAutoFit/>
          </a:bodyPr>
          <a:lstStyle/>
          <a:p>
            <a:pPr lvl="0"/>
            <a:r>
              <a:rPr lang="en-US" b="1" dirty="0">
                <a:solidFill>
                  <a:schemeClr val="bg1"/>
                </a:solidFill>
              </a:rPr>
              <a:t>Configuration</a:t>
            </a:r>
          </a:p>
        </p:txBody>
      </p:sp>
      <p:sp>
        <p:nvSpPr>
          <p:cNvPr id="66" name="Rounded Rectangle 65">
            <a:extLst>
              <a:ext uri="{FF2B5EF4-FFF2-40B4-BE49-F238E27FC236}">
                <a16:creationId xmlns:a16="http://schemas.microsoft.com/office/drawing/2014/main" id="{44662B3D-9EC1-A94B-AE97-A8ED1F6B9890}"/>
              </a:ext>
            </a:extLst>
          </p:cNvPr>
          <p:cNvSpPr/>
          <p:nvPr/>
        </p:nvSpPr>
        <p:spPr>
          <a:xfrm>
            <a:off x="5189237" y="202577"/>
            <a:ext cx="1540799" cy="572663"/>
          </a:xfrm>
          <a:prstGeom prst="roundRect">
            <a:avLst/>
          </a:prstGeom>
          <a:solidFill>
            <a:schemeClr val="accent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67" name="Rectangle 66">
            <a:extLst>
              <a:ext uri="{FF2B5EF4-FFF2-40B4-BE49-F238E27FC236}">
                <a16:creationId xmlns:a16="http://schemas.microsoft.com/office/drawing/2014/main" id="{2EB3B234-A6CA-6844-9FDE-F744B13E8D3F}"/>
              </a:ext>
            </a:extLst>
          </p:cNvPr>
          <p:cNvSpPr/>
          <p:nvPr/>
        </p:nvSpPr>
        <p:spPr>
          <a:xfrm>
            <a:off x="5517790" y="293260"/>
            <a:ext cx="940707" cy="369332"/>
          </a:xfrm>
          <a:prstGeom prst="rect">
            <a:avLst/>
          </a:prstGeom>
        </p:spPr>
        <p:txBody>
          <a:bodyPr wrap="none">
            <a:spAutoFit/>
          </a:bodyPr>
          <a:lstStyle/>
          <a:p>
            <a:pPr lvl="0"/>
            <a:r>
              <a:rPr lang="en-US" b="1" dirty="0">
                <a:solidFill>
                  <a:schemeClr val="bg1"/>
                </a:solidFill>
              </a:rPr>
              <a:t>Listener</a:t>
            </a:r>
          </a:p>
        </p:txBody>
      </p:sp>
      <p:pic>
        <p:nvPicPr>
          <p:cNvPr id="68" name="Picture 67">
            <a:extLst>
              <a:ext uri="{FF2B5EF4-FFF2-40B4-BE49-F238E27FC236}">
                <a16:creationId xmlns:a16="http://schemas.microsoft.com/office/drawing/2014/main" id="{DF119F35-6FED-E744-8ECC-F37B049DE0F5}"/>
              </a:ext>
            </a:extLst>
          </p:cNvPr>
          <p:cNvPicPr>
            <a:picLocks noChangeAspect="1"/>
          </p:cNvPicPr>
          <p:nvPr/>
        </p:nvPicPr>
        <p:blipFill rotWithShape="1">
          <a:blip r:embed="rId4"/>
          <a:srcRect l="17594" t="10439" r="14400" b="10895"/>
          <a:stretch/>
        </p:blipFill>
        <p:spPr>
          <a:xfrm>
            <a:off x="3427803" y="5054407"/>
            <a:ext cx="912721" cy="1055805"/>
          </a:xfrm>
          <a:prstGeom prst="rect">
            <a:avLst/>
          </a:prstGeom>
        </p:spPr>
      </p:pic>
      <p:pic>
        <p:nvPicPr>
          <p:cNvPr id="69" name="Picture 68">
            <a:extLst>
              <a:ext uri="{FF2B5EF4-FFF2-40B4-BE49-F238E27FC236}">
                <a16:creationId xmlns:a16="http://schemas.microsoft.com/office/drawing/2014/main" id="{82995641-A96F-A443-81A6-DEEF850B99F5}"/>
              </a:ext>
            </a:extLst>
          </p:cNvPr>
          <p:cNvPicPr>
            <a:picLocks noChangeAspect="1"/>
          </p:cNvPicPr>
          <p:nvPr/>
        </p:nvPicPr>
        <p:blipFill rotWithShape="1">
          <a:blip r:embed="rId4"/>
          <a:srcRect l="17594" t="10439" r="14400" b="10895"/>
          <a:stretch/>
        </p:blipFill>
        <p:spPr>
          <a:xfrm>
            <a:off x="5008500" y="5041126"/>
            <a:ext cx="912721" cy="1055805"/>
          </a:xfrm>
          <a:prstGeom prst="rect">
            <a:avLst/>
          </a:prstGeom>
        </p:spPr>
      </p:pic>
      <p:pic>
        <p:nvPicPr>
          <p:cNvPr id="70" name="Picture 69">
            <a:extLst>
              <a:ext uri="{FF2B5EF4-FFF2-40B4-BE49-F238E27FC236}">
                <a16:creationId xmlns:a16="http://schemas.microsoft.com/office/drawing/2014/main" id="{4F1A71B6-F04E-F746-88E0-3A336853B5F3}"/>
              </a:ext>
            </a:extLst>
          </p:cNvPr>
          <p:cNvPicPr>
            <a:picLocks noChangeAspect="1"/>
          </p:cNvPicPr>
          <p:nvPr/>
        </p:nvPicPr>
        <p:blipFill rotWithShape="1">
          <a:blip r:embed="rId4"/>
          <a:srcRect l="17594" t="10439" r="14400" b="10895"/>
          <a:stretch/>
        </p:blipFill>
        <p:spPr>
          <a:xfrm>
            <a:off x="6572783" y="5054402"/>
            <a:ext cx="912721" cy="1055805"/>
          </a:xfrm>
          <a:prstGeom prst="rect">
            <a:avLst/>
          </a:prstGeom>
        </p:spPr>
      </p:pic>
      <p:pic>
        <p:nvPicPr>
          <p:cNvPr id="72" name="Picture 71">
            <a:extLst>
              <a:ext uri="{FF2B5EF4-FFF2-40B4-BE49-F238E27FC236}">
                <a16:creationId xmlns:a16="http://schemas.microsoft.com/office/drawing/2014/main" id="{5564640B-6D17-1B43-8B34-F972750E0B5C}"/>
              </a:ext>
            </a:extLst>
          </p:cNvPr>
          <p:cNvPicPr>
            <a:picLocks noChangeAspect="1"/>
          </p:cNvPicPr>
          <p:nvPr/>
        </p:nvPicPr>
        <p:blipFill>
          <a:blip r:embed="rId5">
            <a:duotone>
              <a:schemeClr val="accent1">
                <a:shade val="45000"/>
                <a:satMod val="135000"/>
              </a:schemeClr>
              <a:prstClr val="white"/>
            </a:duotone>
          </a:blip>
          <a:stretch>
            <a:fillRect/>
          </a:stretch>
        </p:blipFill>
        <p:spPr>
          <a:xfrm>
            <a:off x="1559098" y="556876"/>
            <a:ext cx="1678521" cy="1214385"/>
          </a:xfrm>
          <a:prstGeom prst="rect">
            <a:avLst/>
          </a:prstGeom>
        </p:spPr>
      </p:pic>
      <p:sp>
        <p:nvSpPr>
          <p:cNvPr id="73" name="TextBox 72">
            <a:extLst>
              <a:ext uri="{FF2B5EF4-FFF2-40B4-BE49-F238E27FC236}">
                <a16:creationId xmlns:a16="http://schemas.microsoft.com/office/drawing/2014/main" id="{51BA1248-6CF9-9647-A184-56A5D015D8C5}"/>
              </a:ext>
            </a:extLst>
          </p:cNvPr>
          <p:cNvSpPr txBox="1"/>
          <p:nvPr/>
        </p:nvSpPr>
        <p:spPr>
          <a:xfrm>
            <a:off x="1909002" y="1401929"/>
            <a:ext cx="623889" cy="369332"/>
          </a:xfrm>
          <a:prstGeom prst="rect">
            <a:avLst/>
          </a:prstGeom>
          <a:noFill/>
        </p:spPr>
        <p:txBody>
          <a:bodyPr wrap="none" rtlCol="0">
            <a:spAutoFit/>
          </a:bodyPr>
          <a:lstStyle/>
          <a:p>
            <a:r>
              <a:rPr lang="tr-TR" b="1" dirty="0"/>
              <a:t>User</a:t>
            </a:r>
          </a:p>
        </p:txBody>
      </p:sp>
      <p:pic>
        <p:nvPicPr>
          <p:cNvPr id="74" name="Picture 73">
            <a:extLst>
              <a:ext uri="{FF2B5EF4-FFF2-40B4-BE49-F238E27FC236}">
                <a16:creationId xmlns:a16="http://schemas.microsoft.com/office/drawing/2014/main" id="{0E43E517-0C99-A241-8053-50CD1D083C7E}"/>
              </a:ext>
            </a:extLst>
          </p:cNvPr>
          <p:cNvPicPr>
            <a:picLocks noChangeAspect="1"/>
          </p:cNvPicPr>
          <p:nvPr/>
        </p:nvPicPr>
        <p:blipFill>
          <a:blip r:embed="rId6">
            <a:grayscl/>
          </a:blip>
          <a:stretch>
            <a:fillRect/>
          </a:stretch>
        </p:blipFill>
        <p:spPr>
          <a:xfrm rot="5400000">
            <a:off x="5540814" y="2237359"/>
            <a:ext cx="609640" cy="655689"/>
          </a:xfrm>
          <a:prstGeom prst="rect">
            <a:avLst/>
          </a:prstGeom>
        </p:spPr>
      </p:pic>
      <p:sp>
        <p:nvSpPr>
          <p:cNvPr id="13" name="Right Arrow 12">
            <a:extLst>
              <a:ext uri="{FF2B5EF4-FFF2-40B4-BE49-F238E27FC236}">
                <a16:creationId xmlns:a16="http://schemas.microsoft.com/office/drawing/2014/main" id="{3FE40D49-D6A5-5E4B-B80A-910450D36DCF}"/>
              </a:ext>
            </a:extLst>
          </p:cNvPr>
          <p:cNvSpPr/>
          <p:nvPr/>
        </p:nvSpPr>
        <p:spPr>
          <a:xfrm>
            <a:off x="3427803" y="964450"/>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request</a:t>
            </a:r>
            <a:endParaRPr lang="tr-TR" dirty="0"/>
          </a:p>
        </p:txBody>
      </p:sp>
      <p:sp>
        <p:nvSpPr>
          <p:cNvPr id="16" name="TextBox 15">
            <a:extLst>
              <a:ext uri="{FF2B5EF4-FFF2-40B4-BE49-F238E27FC236}">
                <a16:creationId xmlns:a16="http://schemas.microsoft.com/office/drawing/2014/main" id="{E6584480-4D6B-0A4D-AE27-7A8295F0E494}"/>
              </a:ext>
            </a:extLst>
          </p:cNvPr>
          <p:cNvSpPr txBox="1"/>
          <p:nvPr/>
        </p:nvSpPr>
        <p:spPr>
          <a:xfrm>
            <a:off x="-24042" y="3794069"/>
            <a:ext cx="1830950" cy="830997"/>
          </a:xfrm>
          <a:prstGeom prst="rect">
            <a:avLst/>
          </a:prstGeom>
          <a:noFill/>
        </p:spPr>
        <p:txBody>
          <a:bodyPr wrap="none" rtlCol="0">
            <a:spAutoFit/>
          </a:bodyPr>
          <a:lstStyle/>
          <a:p>
            <a:r>
              <a:rPr lang="tr-TR" sz="2400" dirty="0" err="1"/>
              <a:t>Health</a:t>
            </a:r>
            <a:r>
              <a:rPr lang="tr-TR" sz="2400" dirty="0"/>
              <a:t> </a:t>
            </a:r>
            <a:r>
              <a:rPr lang="tr-TR" sz="2400" dirty="0" err="1"/>
              <a:t>Check</a:t>
            </a:r>
            <a:endParaRPr lang="tr-TR" sz="2400" dirty="0"/>
          </a:p>
          <a:p>
            <a:r>
              <a:rPr lang="tr-TR" sz="2400" dirty="0"/>
              <a:t> </a:t>
            </a:r>
          </a:p>
        </p:txBody>
      </p:sp>
      <p:sp>
        <p:nvSpPr>
          <p:cNvPr id="20" name="TextBox 19">
            <a:extLst>
              <a:ext uri="{FF2B5EF4-FFF2-40B4-BE49-F238E27FC236}">
                <a16:creationId xmlns:a16="http://schemas.microsoft.com/office/drawing/2014/main" id="{CA518B4C-CAAD-9B4A-82D8-58EF089C1A8A}"/>
              </a:ext>
            </a:extLst>
          </p:cNvPr>
          <p:cNvSpPr txBox="1"/>
          <p:nvPr/>
        </p:nvSpPr>
        <p:spPr>
          <a:xfrm>
            <a:off x="0" y="2408359"/>
            <a:ext cx="3381548" cy="461665"/>
          </a:xfrm>
          <a:prstGeom prst="rect">
            <a:avLst/>
          </a:prstGeom>
          <a:noFill/>
        </p:spPr>
        <p:txBody>
          <a:bodyPr wrap="square" rtlCol="0">
            <a:spAutoFit/>
          </a:bodyPr>
          <a:lstStyle/>
          <a:p>
            <a:r>
              <a:rPr lang="tr-TR" sz="2400" dirty="0" err="1"/>
              <a:t>Sequence</a:t>
            </a:r>
            <a:r>
              <a:rPr lang="tr-TR" sz="2400" dirty="0"/>
              <a:t>: </a:t>
            </a:r>
            <a:r>
              <a:rPr lang="tr-TR" sz="2400" b="1" dirty="0" err="1"/>
              <a:t>Round</a:t>
            </a:r>
            <a:r>
              <a:rPr lang="tr-TR" sz="2400" b="1" dirty="0"/>
              <a:t> </a:t>
            </a:r>
            <a:r>
              <a:rPr lang="tr-TR" sz="2400" b="1" dirty="0" err="1"/>
              <a:t>Robin</a:t>
            </a:r>
            <a:r>
              <a:rPr lang="tr-TR" sz="2400" dirty="0"/>
              <a:t> </a:t>
            </a:r>
          </a:p>
        </p:txBody>
      </p:sp>
      <p:sp>
        <p:nvSpPr>
          <p:cNvPr id="23" name="TextBox 22">
            <a:extLst>
              <a:ext uri="{FF2B5EF4-FFF2-40B4-BE49-F238E27FC236}">
                <a16:creationId xmlns:a16="http://schemas.microsoft.com/office/drawing/2014/main" id="{0AF85D14-60AF-5D4A-8E7A-B42D7AD7FA91}"/>
              </a:ext>
            </a:extLst>
          </p:cNvPr>
          <p:cNvSpPr txBox="1"/>
          <p:nvPr/>
        </p:nvSpPr>
        <p:spPr>
          <a:xfrm>
            <a:off x="-38717" y="5375536"/>
            <a:ext cx="2981907" cy="523220"/>
          </a:xfrm>
          <a:prstGeom prst="rect">
            <a:avLst/>
          </a:prstGeom>
          <a:noFill/>
        </p:spPr>
        <p:txBody>
          <a:bodyPr wrap="none" rtlCol="0">
            <a:spAutoFit/>
          </a:bodyPr>
          <a:lstStyle/>
          <a:p>
            <a:r>
              <a:rPr lang="tr-TR" sz="2800" dirty="0" err="1"/>
              <a:t>Assign</a:t>
            </a:r>
            <a:r>
              <a:rPr lang="tr-TR" sz="2800" dirty="0"/>
              <a:t> DNS name:  </a:t>
            </a:r>
          </a:p>
        </p:txBody>
      </p:sp>
      <p:pic>
        <p:nvPicPr>
          <p:cNvPr id="76" name="Picture 75">
            <a:extLst>
              <a:ext uri="{FF2B5EF4-FFF2-40B4-BE49-F238E27FC236}">
                <a16:creationId xmlns:a16="http://schemas.microsoft.com/office/drawing/2014/main" id="{1040D008-724D-064C-987D-403BAB6E634A}"/>
              </a:ext>
            </a:extLst>
          </p:cNvPr>
          <p:cNvPicPr>
            <a:picLocks noChangeAspect="1"/>
          </p:cNvPicPr>
          <p:nvPr/>
        </p:nvPicPr>
        <p:blipFill>
          <a:blip r:embed="rId7"/>
          <a:stretch>
            <a:fillRect/>
          </a:stretch>
        </p:blipFill>
        <p:spPr>
          <a:xfrm>
            <a:off x="1806908" y="3596305"/>
            <a:ext cx="1490980" cy="1116796"/>
          </a:xfrm>
          <a:prstGeom prst="rect">
            <a:avLst/>
          </a:prstGeom>
        </p:spPr>
      </p:pic>
      <p:sp>
        <p:nvSpPr>
          <p:cNvPr id="77" name="TextBox 76">
            <a:extLst>
              <a:ext uri="{FF2B5EF4-FFF2-40B4-BE49-F238E27FC236}">
                <a16:creationId xmlns:a16="http://schemas.microsoft.com/office/drawing/2014/main" id="{FF04E91F-D412-E841-B8AF-F90CE0B01F36}"/>
              </a:ext>
            </a:extLst>
          </p:cNvPr>
          <p:cNvSpPr txBox="1"/>
          <p:nvPr/>
        </p:nvSpPr>
        <p:spPr>
          <a:xfrm>
            <a:off x="6786045" y="4575549"/>
            <a:ext cx="2087431" cy="369332"/>
          </a:xfrm>
          <a:prstGeom prst="rect">
            <a:avLst/>
          </a:prstGeom>
          <a:noFill/>
        </p:spPr>
        <p:txBody>
          <a:bodyPr wrap="none" rtlCol="0">
            <a:spAutoFit/>
          </a:bodyPr>
          <a:lstStyle/>
          <a:p>
            <a:r>
              <a:rPr lang="tr-TR" dirty="0" err="1"/>
              <a:t>Choose</a:t>
            </a:r>
            <a:r>
              <a:rPr lang="tr-TR" dirty="0"/>
              <a:t> </a:t>
            </a:r>
            <a:r>
              <a:rPr lang="tr-TR" dirty="0" err="1"/>
              <a:t>one</a:t>
            </a:r>
            <a:r>
              <a:rPr lang="tr-TR" dirty="0"/>
              <a:t> of </a:t>
            </a:r>
            <a:r>
              <a:rPr lang="tr-TR" dirty="0" err="1"/>
              <a:t>them</a:t>
            </a:r>
            <a:endParaRPr lang="tr-TR" dirty="0"/>
          </a:p>
        </p:txBody>
      </p:sp>
      <p:sp>
        <p:nvSpPr>
          <p:cNvPr id="80" name="TextBox 79">
            <a:extLst>
              <a:ext uri="{FF2B5EF4-FFF2-40B4-BE49-F238E27FC236}">
                <a16:creationId xmlns:a16="http://schemas.microsoft.com/office/drawing/2014/main" id="{280FDDE2-2250-8247-B26B-97BAEA6CF87A}"/>
              </a:ext>
            </a:extLst>
          </p:cNvPr>
          <p:cNvSpPr txBox="1"/>
          <p:nvPr/>
        </p:nvSpPr>
        <p:spPr>
          <a:xfrm>
            <a:off x="3150140" y="6347540"/>
            <a:ext cx="8584442" cy="369332"/>
          </a:xfrm>
          <a:prstGeom prst="rect">
            <a:avLst/>
          </a:prstGeom>
          <a:noFill/>
        </p:spPr>
        <p:txBody>
          <a:bodyPr wrap="square" rtlCol="0">
            <a:spAutoFit/>
          </a:bodyPr>
          <a:lstStyle/>
          <a:p>
            <a:r>
              <a:rPr lang="tr-TR" dirty="0"/>
              <a:t>DNS of ELB             DNS of ELB         DNS of ELB</a:t>
            </a:r>
          </a:p>
        </p:txBody>
      </p:sp>
      <p:sp>
        <p:nvSpPr>
          <p:cNvPr id="84" name="TextBox 83">
            <a:extLst>
              <a:ext uri="{FF2B5EF4-FFF2-40B4-BE49-F238E27FC236}">
                <a16:creationId xmlns:a16="http://schemas.microsoft.com/office/drawing/2014/main" id="{E2827865-FC1C-A34B-B850-991A444F6620}"/>
              </a:ext>
            </a:extLst>
          </p:cNvPr>
          <p:cNvSpPr txBox="1"/>
          <p:nvPr/>
        </p:nvSpPr>
        <p:spPr>
          <a:xfrm>
            <a:off x="1206756" y="2782665"/>
            <a:ext cx="3866067" cy="830997"/>
          </a:xfrm>
          <a:prstGeom prst="rect">
            <a:avLst/>
          </a:prstGeom>
          <a:noFill/>
        </p:spPr>
        <p:txBody>
          <a:bodyPr wrap="square" rtlCol="0">
            <a:spAutoFit/>
          </a:bodyPr>
          <a:lstStyle/>
          <a:p>
            <a:r>
              <a:rPr lang="tr-TR" sz="2400" b="1" dirty="0" err="1"/>
              <a:t>Least</a:t>
            </a:r>
            <a:r>
              <a:rPr lang="tr-TR" sz="2400" b="1" dirty="0"/>
              <a:t> </a:t>
            </a:r>
            <a:r>
              <a:rPr lang="tr-TR" sz="2400" b="1" dirty="0" err="1"/>
              <a:t>Outstanding</a:t>
            </a:r>
            <a:r>
              <a:rPr lang="tr-TR" sz="2400" b="1" dirty="0"/>
              <a:t> </a:t>
            </a:r>
            <a:r>
              <a:rPr lang="tr-TR" sz="2400" b="1" dirty="0" err="1"/>
              <a:t>Requests</a:t>
            </a:r>
            <a:endParaRPr lang="tr-TR" sz="2400" b="1" dirty="0"/>
          </a:p>
          <a:p>
            <a:endParaRPr lang="tr-TR" sz="2400" dirty="0"/>
          </a:p>
        </p:txBody>
      </p:sp>
      <p:sp>
        <p:nvSpPr>
          <p:cNvPr id="85" name="TextBox 84">
            <a:extLst>
              <a:ext uri="{FF2B5EF4-FFF2-40B4-BE49-F238E27FC236}">
                <a16:creationId xmlns:a16="http://schemas.microsoft.com/office/drawing/2014/main" id="{222B91D4-298B-3740-BE8A-FED1A771570A}"/>
              </a:ext>
            </a:extLst>
          </p:cNvPr>
          <p:cNvSpPr txBox="1"/>
          <p:nvPr/>
        </p:nvSpPr>
        <p:spPr>
          <a:xfrm>
            <a:off x="3613211" y="6030932"/>
            <a:ext cx="526106" cy="369332"/>
          </a:xfrm>
          <a:prstGeom prst="rect">
            <a:avLst/>
          </a:prstGeom>
          <a:noFill/>
        </p:spPr>
        <p:txBody>
          <a:bodyPr wrap="none" rtlCol="0">
            <a:spAutoFit/>
          </a:bodyPr>
          <a:lstStyle/>
          <a:p>
            <a:r>
              <a:rPr lang="tr-TR" dirty="0" err="1"/>
              <a:t>Ip:x</a:t>
            </a:r>
            <a:endParaRPr lang="tr-TR" dirty="0"/>
          </a:p>
        </p:txBody>
      </p:sp>
      <p:sp>
        <p:nvSpPr>
          <p:cNvPr id="86" name="TextBox 85">
            <a:extLst>
              <a:ext uri="{FF2B5EF4-FFF2-40B4-BE49-F238E27FC236}">
                <a16:creationId xmlns:a16="http://schemas.microsoft.com/office/drawing/2014/main" id="{CA3F5BD4-0E29-F746-8FCC-154440A9C253}"/>
              </a:ext>
            </a:extLst>
          </p:cNvPr>
          <p:cNvSpPr txBox="1"/>
          <p:nvPr/>
        </p:nvSpPr>
        <p:spPr>
          <a:xfrm>
            <a:off x="5179635" y="6035358"/>
            <a:ext cx="530915" cy="369332"/>
          </a:xfrm>
          <a:prstGeom prst="rect">
            <a:avLst/>
          </a:prstGeom>
          <a:noFill/>
        </p:spPr>
        <p:txBody>
          <a:bodyPr wrap="none" rtlCol="0">
            <a:spAutoFit/>
          </a:bodyPr>
          <a:lstStyle/>
          <a:p>
            <a:r>
              <a:rPr lang="tr-TR" dirty="0" err="1"/>
              <a:t>Ip:y</a:t>
            </a:r>
            <a:endParaRPr lang="tr-TR" dirty="0"/>
          </a:p>
        </p:txBody>
      </p:sp>
      <p:sp>
        <p:nvSpPr>
          <p:cNvPr id="87" name="TextBox 86">
            <a:extLst>
              <a:ext uri="{FF2B5EF4-FFF2-40B4-BE49-F238E27FC236}">
                <a16:creationId xmlns:a16="http://schemas.microsoft.com/office/drawing/2014/main" id="{E37FD630-3F47-F94B-BD1B-3F0079BD71F4}"/>
              </a:ext>
            </a:extLst>
          </p:cNvPr>
          <p:cNvSpPr txBox="1"/>
          <p:nvPr/>
        </p:nvSpPr>
        <p:spPr>
          <a:xfrm>
            <a:off x="6750868" y="6046363"/>
            <a:ext cx="518091" cy="369332"/>
          </a:xfrm>
          <a:prstGeom prst="rect">
            <a:avLst/>
          </a:prstGeom>
          <a:noFill/>
        </p:spPr>
        <p:txBody>
          <a:bodyPr wrap="none" rtlCol="0">
            <a:spAutoFit/>
          </a:bodyPr>
          <a:lstStyle/>
          <a:p>
            <a:r>
              <a:rPr lang="tr-TR" dirty="0" err="1"/>
              <a:t>Ip:z</a:t>
            </a:r>
            <a:endParaRPr lang="tr-TR" dirty="0"/>
          </a:p>
        </p:txBody>
      </p:sp>
    </p:spTree>
    <p:extLst>
      <p:ext uri="{BB962C8B-B14F-4D97-AF65-F5344CB8AC3E}">
        <p14:creationId xmlns:p14="http://schemas.microsoft.com/office/powerpoint/2010/main" val="4033440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6584480-4D6B-0A4D-AE27-7A8295F0E494}"/>
              </a:ext>
            </a:extLst>
          </p:cNvPr>
          <p:cNvSpPr txBox="1"/>
          <p:nvPr/>
        </p:nvSpPr>
        <p:spPr>
          <a:xfrm>
            <a:off x="7584111" y="4572922"/>
            <a:ext cx="1422184" cy="646331"/>
          </a:xfrm>
          <a:prstGeom prst="rect">
            <a:avLst/>
          </a:prstGeom>
          <a:noFill/>
        </p:spPr>
        <p:txBody>
          <a:bodyPr wrap="none" rtlCol="0">
            <a:spAutoFit/>
          </a:bodyPr>
          <a:lstStyle/>
          <a:p>
            <a:r>
              <a:rPr lang="tr-TR" dirty="0" err="1"/>
              <a:t>Health</a:t>
            </a:r>
            <a:r>
              <a:rPr lang="tr-TR" dirty="0"/>
              <a:t> </a:t>
            </a:r>
            <a:r>
              <a:rPr lang="tr-TR" dirty="0" err="1"/>
              <a:t>Check</a:t>
            </a:r>
            <a:endParaRPr lang="tr-TR" dirty="0"/>
          </a:p>
          <a:p>
            <a:r>
              <a:rPr lang="tr-TR" dirty="0"/>
              <a:t> </a:t>
            </a:r>
          </a:p>
        </p:txBody>
      </p:sp>
      <p:sp>
        <p:nvSpPr>
          <p:cNvPr id="20" name="TextBox 19">
            <a:extLst>
              <a:ext uri="{FF2B5EF4-FFF2-40B4-BE49-F238E27FC236}">
                <a16:creationId xmlns:a16="http://schemas.microsoft.com/office/drawing/2014/main" id="{CA518B4C-CAAD-9B4A-82D8-58EF089C1A8A}"/>
              </a:ext>
            </a:extLst>
          </p:cNvPr>
          <p:cNvSpPr txBox="1"/>
          <p:nvPr/>
        </p:nvSpPr>
        <p:spPr>
          <a:xfrm>
            <a:off x="7584111" y="2563914"/>
            <a:ext cx="3381548" cy="369332"/>
          </a:xfrm>
          <a:prstGeom prst="rect">
            <a:avLst/>
          </a:prstGeom>
          <a:noFill/>
        </p:spPr>
        <p:txBody>
          <a:bodyPr wrap="square" rtlCol="0">
            <a:spAutoFit/>
          </a:bodyPr>
          <a:lstStyle/>
          <a:p>
            <a:r>
              <a:rPr lang="tr-TR" dirty="0" err="1"/>
              <a:t>Sequence</a:t>
            </a:r>
            <a:r>
              <a:rPr lang="tr-TR" dirty="0"/>
              <a:t>: </a:t>
            </a:r>
            <a:r>
              <a:rPr lang="tr-TR" b="1" dirty="0" err="1"/>
              <a:t>Round</a:t>
            </a:r>
            <a:r>
              <a:rPr lang="tr-TR" b="1" dirty="0"/>
              <a:t> </a:t>
            </a:r>
            <a:r>
              <a:rPr lang="tr-TR" b="1" dirty="0" err="1"/>
              <a:t>Robin</a:t>
            </a:r>
            <a:r>
              <a:rPr lang="tr-TR" dirty="0"/>
              <a:t> </a:t>
            </a:r>
          </a:p>
        </p:txBody>
      </p:sp>
      <p:sp>
        <p:nvSpPr>
          <p:cNvPr id="23" name="TextBox 22">
            <a:extLst>
              <a:ext uri="{FF2B5EF4-FFF2-40B4-BE49-F238E27FC236}">
                <a16:creationId xmlns:a16="http://schemas.microsoft.com/office/drawing/2014/main" id="{0AF85D14-60AF-5D4A-8E7A-B42D7AD7FA91}"/>
              </a:ext>
            </a:extLst>
          </p:cNvPr>
          <p:cNvSpPr txBox="1"/>
          <p:nvPr/>
        </p:nvSpPr>
        <p:spPr>
          <a:xfrm>
            <a:off x="7584111" y="3626277"/>
            <a:ext cx="1335622" cy="369332"/>
          </a:xfrm>
          <a:prstGeom prst="rect">
            <a:avLst/>
          </a:prstGeom>
          <a:noFill/>
        </p:spPr>
        <p:txBody>
          <a:bodyPr wrap="none" rtlCol="0">
            <a:spAutoFit/>
          </a:bodyPr>
          <a:lstStyle/>
          <a:p>
            <a:r>
              <a:rPr lang="tr-TR" dirty="0"/>
              <a:t>DNS name:  </a:t>
            </a:r>
          </a:p>
        </p:txBody>
      </p:sp>
      <p:sp>
        <p:nvSpPr>
          <p:cNvPr id="75" name="TextBox 74">
            <a:extLst>
              <a:ext uri="{FF2B5EF4-FFF2-40B4-BE49-F238E27FC236}">
                <a16:creationId xmlns:a16="http://schemas.microsoft.com/office/drawing/2014/main" id="{72322A9D-5624-B645-B126-1E30B230CF40}"/>
              </a:ext>
            </a:extLst>
          </p:cNvPr>
          <p:cNvSpPr txBox="1"/>
          <p:nvPr/>
        </p:nvSpPr>
        <p:spPr>
          <a:xfrm>
            <a:off x="2056183" y="2119356"/>
            <a:ext cx="4166140" cy="3046988"/>
          </a:xfrm>
          <a:prstGeom prst="rect">
            <a:avLst/>
          </a:prstGeom>
          <a:noFill/>
        </p:spPr>
        <p:txBody>
          <a:bodyPr wrap="square" rtlCol="0">
            <a:spAutoFit/>
          </a:bodyPr>
          <a:lstStyle/>
          <a:p>
            <a:r>
              <a:rPr lang="tr-TR" sz="2400" dirty="0"/>
              <a:t>     </a:t>
            </a:r>
            <a:r>
              <a:rPr lang="tr-TR" sz="2400" dirty="0" err="1">
                <a:solidFill>
                  <a:srgbClr val="FF0000"/>
                </a:solidFill>
              </a:rPr>
              <a:t>Remaning</a:t>
            </a:r>
            <a:r>
              <a:rPr lang="tr-TR" sz="2400" dirty="0">
                <a:solidFill>
                  <a:srgbClr val="FF0000"/>
                </a:solidFill>
              </a:rPr>
              <a:t> </a:t>
            </a:r>
            <a:r>
              <a:rPr lang="tr-TR" sz="2400" dirty="0" err="1">
                <a:solidFill>
                  <a:srgbClr val="FF0000"/>
                </a:solidFill>
              </a:rPr>
              <a:t>Problems</a:t>
            </a:r>
            <a:endParaRPr lang="tr-TR" sz="2400" dirty="0">
              <a:solidFill>
                <a:srgbClr val="FF0000"/>
              </a:solidFill>
            </a:endParaRPr>
          </a:p>
          <a:p>
            <a:r>
              <a:rPr lang="tr-TR" sz="2400" dirty="0" err="1"/>
              <a:t>Manage</a:t>
            </a:r>
            <a:r>
              <a:rPr lang="tr-TR" sz="2400" dirty="0"/>
              <a:t> </a:t>
            </a:r>
            <a:r>
              <a:rPr lang="tr-TR" sz="2400" dirty="0" err="1"/>
              <a:t>the</a:t>
            </a:r>
            <a:r>
              <a:rPr lang="tr-TR" sz="2400" dirty="0"/>
              <a:t> </a:t>
            </a:r>
            <a:r>
              <a:rPr lang="tr-TR" sz="2400" dirty="0" err="1"/>
              <a:t>squence</a:t>
            </a:r>
            <a:r>
              <a:rPr lang="tr-TR" sz="2400" dirty="0"/>
              <a:t> of </a:t>
            </a:r>
            <a:r>
              <a:rPr lang="tr-TR" sz="2400" dirty="0" err="1"/>
              <a:t>instance</a:t>
            </a:r>
            <a:endParaRPr lang="tr-TR" sz="2400" dirty="0"/>
          </a:p>
          <a:p>
            <a:pPr marL="342900" indent="-342900">
              <a:buAutoNum type="arabicPeriod" startAt="2"/>
            </a:pPr>
            <a:endParaRPr lang="tr-TR" sz="2400" dirty="0"/>
          </a:p>
          <a:p>
            <a:r>
              <a:rPr lang="tr-TR" sz="2400" dirty="0" err="1"/>
              <a:t>Which</a:t>
            </a:r>
            <a:r>
              <a:rPr lang="tr-TR" sz="2400" dirty="0"/>
              <a:t> IP (</a:t>
            </a:r>
            <a:r>
              <a:rPr lang="tr-TR" sz="2400" dirty="0" err="1"/>
              <a:t>instance</a:t>
            </a:r>
            <a:r>
              <a:rPr lang="tr-TR" sz="2400" dirty="0"/>
              <a:t>) </a:t>
            </a:r>
            <a:r>
              <a:rPr lang="tr-TR" sz="2400" dirty="0" err="1"/>
              <a:t>will</a:t>
            </a:r>
            <a:r>
              <a:rPr lang="tr-TR" sz="2400" dirty="0"/>
              <a:t> </a:t>
            </a:r>
            <a:r>
              <a:rPr lang="tr-TR" sz="2400" dirty="0" err="1"/>
              <a:t>we</a:t>
            </a:r>
            <a:r>
              <a:rPr lang="tr-TR" sz="2400" dirty="0"/>
              <a:t> </a:t>
            </a:r>
            <a:r>
              <a:rPr lang="tr-TR" sz="2400" dirty="0" err="1"/>
              <a:t>browse</a:t>
            </a:r>
            <a:r>
              <a:rPr lang="tr-TR" sz="2400" dirty="0"/>
              <a:t> on </a:t>
            </a:r>
            <a:r>
              <a:rPr lang="tr-TR" sz="2400" dirty="0" err="1"/>
              <a:t>Public</a:t>
            </a:r>
            <a:r>
              <a:rPr lang="tr-TR" sz="2400" dirty="0"/>
              <a:t> Internet</a:t>
            </a:r>
          </a:p>
          <a:p>
            <a:endParaRPr lang="tr-TR" sz="2400" dirty="0"/>
          </a:p>
          <a:p>
            <a:r>
              <a:rPr lang="tr-TR" sz="2400" dirty="0"/>
              <a:t>Is </a:t>
            </a:r>
            <a:r>
              <a:rPr lang="tr-TR" sz="2400" dirty="0" err="1"/>
              <a:t>the</a:t>
            </a:r>
            <a:r>
              <a:rPr lang="tr-TR" sz="2400" dirty="0"/>
              <a:t> </a:t>
            </a:r>
            <a:r>
              <a:rPr lang="tr-TR" sz="2400" dirty="0" err="1"/>
              <a:t>instance</a:t>
            </a:r>
            <a:r>
              <a:rPr lang="tr-TR" sz="2400" dirty="0"/>
              <a:t> </a:t>
            </a:r>
            <a:r>
              <a:rPr lang="tr-TR" sz="2400" dirty="0" err="1"/>
              <a:t>healthy</a:t>
            </a:r>
            <a:r>
              <a:rPr lang="tr-TR" sz="2400" dirty="0"/>
              <a:t> </a:t>
            </a:r>
            <a:r>
              <a:rPr lang="tr-TR" sz="2400" dirty="0" err="1"/>
              <a:t>now</a:t>
            </a:r>
            <a:r>
              <a:rPr lang="tr-TR" sz="2400" dirty="0"/>
              <a:t>.</a:t>
            </a:r>
          </a:p>
        </p:txBody>
      </p:sp>
      <p:pic>
        <p:nvPicPr>
          <p:cNvPr id="76" name="Picture 75">
            <a:extLst>
              <a:ext uri="{FF2B5EF4-FFF2-40B4-BE49-F238E27FC236}">
                <a16:creationId xmlns:a16="http://schemas.microsoft.com/office/drawing/2014/main" id="{1040D008-724D-064C-987D-403BAB6E634A}"/>
              </a:ext>
            </a:extLst>
          </p:cNvPr>
          <p:cNvPicPr>
            <a:picLocks noChangeAspect="1"/>
          </p:cNvPicPr>
          <p:nvPr/>
        </p:nvPicPr>
        <p:blipFill>
          <a:blip r:embed="rId2"/>
          <a:stretch>
            <a:fillRect/>
          </a:stretch>
        </p:blipFill>
        <p:spPr>
          <a:xfrm>
            <a:off x="8870664" y="4337689"/>
            <a:ext cx="1490980" cy="1116796"/>
          </a:xfrm>
          <a:prstGeom prst="rect">
            <a:avLst/>
          </a:prstGeom>
        </p:spPr>
      </p:pic>
      <p:sp>
        <p:nvSpPr>
          <p:cNvPr id="84" name="TextBox 83">
            <a:extLst>
              <a:ext uri="{FF2B5EF4-FFF2-40B4-BE49-F238E27FC236}">
                <a16:creationId xmlns:a16="http://schemas.microsoft.com/office/drawing/2014/main" id="{E2827865-FC1C-A34B-B850-991A444F6620}"/>
              </a:ext>
            </a:extLst>
          </p:cNvPr>
          <p:cNvSpPr txBox="1"/>
          <p:nvPr/>
        </p:nvSpPr>
        <p:spPr>
          <a:xfrm>
            <a:off x="8622646" y="2929379"/>
            <a:ext cx="2825902" cy="646331"/>
          </a:xfrm>
          <a:prstGeom prst="rect">
            <a:avLst/>
          </a:prstGeom>
          <a:noFill/>
        </p:spPr>
        <p:txBody>
          <a:bodyPr wrap="none" rtlCol="0">
            <a:spAutoFit/>
          </a:bodyPr>
          <a:lstStyle/>
          <a:p>
            <a:r>
              <a:rPr lang="tr-TR" b="1" dirty="0" err="1"/>
              <a:t>Least</a:t>
            </a:r>
            <a:r>
              <a:rPr lang="tr-TR" b="1" dirty="0"/>
              <a:t> </a:t>
            </a:r>
            <a:r>
              <a:rPr lang="tr-TR" b="1" dirty="0" err="1"/>
              <a:t>Outstanding</a:t>
            </a:r>
            <a:r>
              <a:rPr lang="tr-TR" b="1" dirty="0"/>
              <a:t> </a:t>
            </a:r>
            <a:r>
              <a:rPr lang="tr-TR" b="1" dirty="0" err="1"/>
              <a:t>Requests</a:t>
            </a:r>
            <a:endParaRPr lang="tr-TR" b="1" dirty="0"/>
          </a:p>
          <a:p>
            <a:endParaRPr lang="tr-TR" dirty="0"/>
          </a:p>
        </p:txBody>
      </p:sp>
      <p:pic>
        <p:nvPicPr>
          <p:cNvPr id="88" name="Picture 87">
            <a:extLst>
              <a:ext uri="{FF2B5EF4-FFF2-40B4-BE49-F238E27FC236}">
                <a16:creationId xmlns:a16="http://schemas.microsoft.com/office/drawing/2014/main" id="{2DAB60FC-B259-9747-956B-270AEECE7526}"/>
              </a:ext>
            </a:extLst>
          </p:cNvPr>
          <p:cNvPicPr>
            <a:picLocks noChangeAspect="1"/>
          </p:cNvPicPr>
          <p:nvPr/>
        </p:nvPicPr>
        <p:blipFill rotWithShape="1">
          <a:blip r:embed="rId3"/>
          <a:srcRect l="9410" t="23863" r="61115" b="33177"/>
          <a:stretch/>
        </p:blipFill>
        <p:spPr>
          <a:xfrm>
            <a:off x="1358593" y="2538840"/>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pic>
        <p:nvPicPr>
          <p:cNvPr id="89" name="Picture 88">
            <a:extLst>
              <a:ext uri="{FF2B5EF4-FFF2-40B4-BE49-F238E27FC236}">
                <a16:creationId xmlns:a16="http://schemas.microsoft.com/office/drawing/2014/main" id="{01E02241-8489-FF49-9067-7CE63384ADB4}"/>
              </a:ext>
            </a:extLst>
          </p:cNvPr>
          <p:cNvPicPr>
            <a:picLocks noChangeAspect="1"/>
          </p:cNvPicPr>
          <p:nvPr/>
        </p:nvPicPr>
        <p:blipFill rotWithShape="1">
          <a:blip r:embed="rId3"/>
          <a:srcRect l="9410" t="23863" r="61115" b="33177"/>
          <a:stretch/>
        </p:blipFill>
        <p:spPr>
          <a:xfrm>
            <a:off x="1358593" y="3668478"/>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pic>
        <p:nvPicPr>
          <p:cNvPr id="90" name="Picture 89">
            <a:extLst>
              <a:ext uri="{FF2B5EF4-FFF2-40B4-BE49-F238E27FC236}">
                <a16:creationId xmlns:a16="http://schemas.microsoft.com/office/drawing/2014/main" id="{826F6AD1-08E0-AD44-9585-D58656F9E037}"/>
              </a:ext>
            </a:extLst>
          </p:cNvPr>
          <p:cNvPicPr>
            <a:picLocks noChangeAspect="1"/>
          </p:cNvPicPr>
          <p:nvPr/>
        </p:nvPicPr>
        <p:blipFill rotWithShape="1">
          <a:blip r:embed="rId3"/>
          <a:srcRect l="9410" t="23863" r="61115" b="33177"/>
          <a:stretch/>
        </p:blipFill>
        <p:spPr>
          <a:xfrm>
            <a:off x="1407313" y="4674803"/>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sp>
        <p:nvSpPr>
          <p:cNvPr id="30" name="Right Arrow 29">
            <a:extLst>
              <a:ext uri="{FF2B5EF4-FFF2-40B4-BE49-F238E27FC236}">
                <a16:creationId xmlns:a16="http://schemas.microsoft.com/office/drawing/2014/main" id="{6D64BF48-652D-E04E-A12F-E32745CCA11A}"/>
              </a:ext>
            </a:extLst>
          </p:cNvPr>
          <p:cNvSpPr/>
          <p:nvPr/>
        </p:nvSpPr>
        <p:spPr>
          <a:xfrm>
            <a:off x="5731538" y="2407659"/>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1" name="Right Arrow 30">
            <a:extLst>
              <a:ext uri="{FF2B5EF4-FFF2-40B4-BE49-F238E27FC236}">
                <a16:creationId xmlns:a16="http://schemas.microsoft.com/office/drawing/2014/main" id="{6E955B96-86E4-9044-8510-9EB3C2A72F11}"/>
              </a:ext>
            </a:extLst>
          </p:cNvPr>
          <p:cNvSpPr/>
          <p:nvPr/>
        </p:nvSpPr>
        <p:spPr>
          <a:xfrm>
            <a:off x="5756551" y="3383595"/>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2" name="Right Arrow 31">
            <a:extLst>
              <a:ext uri="{FF2B5EF4-FFF2-40B4-BE49-F238E27FC236}">
                <a16:creationId xmlns:a16="http://schemas.microsoft.com/office/drawing/2014/main" id="{E69AD448-FE6C-1A4A-B986-FAB115627192}"/>
              </a:ext>
            </a:extLst>
          </p:cNvPr>
          <p:cNvSpPr/>
          <p:nvPr/>
        </p:nvSpPr>
        <p:spPr>
          <a:xfrm>
            <a:off x="5788407" y="4510121"/>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218084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CF7A9-E8CB-DD4C-B577-082125968F8B}"/>
              </a:ext>
            </a:extLst>
          </p:cNvPr>
          <p:cNvSpPr/>
          <p:nvPr/>
        </p:nvSpPr>
        <p:spPr>
          <a:xfrm>
            <a:off x="5322367" y="2149570"/>
            <a:ext cx="5758308" cy="369332"/>
          </a:xfrm>
          <a:prstGeom prst="rect">
            <a:avLst/>
          </a:prstGeom>
        </p:spPr>
        <p:txBody>
          <a:bodyPr wrap="none">
            <a:spAutoFit/>
          </a:bodyPr>
          <a:lstStyle/>
          <a:p>
            <a:r>
              <a:rPr lang="tr-TR" dirty="0">
                <a:solidFill>
                  <a:srgbClr val="444444"/>
                </a:solidFill>
                <a:latin typeface="Helvetica Neue" panose="02000503000000020004" pitchFamily="2" charset="0"/>
              </a:rPr>
              <a:t>DNS: jbkj-1096965380.us-east-2.elb.amazonaws.com</a:t>
            </a:r>
            <a:endParaRPr lang="tr-TR" dirty="0"/>
          </a:p>
        </p:txBody>
      </p:sp>
      <p:cxnSp>
        <p:nvCxnSpPr>
          <p:cNvPr id="29" name="Straight Arrow Connector 28">
            <a:extLst>
              <a:ext uri="{FF2B5EF4-FFF2-40B4-BE49-F238E27FC236}">
                <a16:creationId xmlns:a16="http://schemas.microsoft.com/office/drawing/2014/main" id="{7A5E1790-FCCE-C746-BF26-5E15DE9A5A4F}"/>
              </a:ext>
            </a:extLst>
          </p:cNvPr>
          <p:cNvCxnSpPr>
            <a:cxnSpLocks/>
          </p:cNvCxnSpPr>
          <p:nvPr/>
        </p:nvCxnSpPr>
        <p:spPr>
          <a:xfrm>
            <a:off x="3079661" y="2518902"/>
            <a:ext cx="36385" cy="207163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Cloud">
            <a:extLst>
              <a:ext uri="{FF2B5EF4-FFF2-40B4-BE49-F238E27FC236}">
                <a16:creationId xmlns:a16="http://schemas.microsoft.com/office/drawing/2014/main" id="{825CBE76-ED1E-BB49-90EB-89CFE7D3D02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455" t="21563" r="5264" b="21409"/>
          <a:stretch/>
        </p:blipFill>
        <p:spPr>
          <a:xfrm>
            <a:off x="1878912" y="1657929"/>
            <a:ext cx="2474268" cy="1015210"/>
          </a:xfrm>
          <a:prstGeom prst="rect">
            <a:avLst/>
          </a:prstGeom>
        </p:spPr>
      </p:pic>
      <p:sp>
        <p:nvSpPr>
          <p:cNvPr id="31" name="Rounded Rectangle 30">
            <a:extLst>
              <a:ext uri="{FF2B5EF4-FFF2-40B4-BE49-F238E27FC236}">
                <a16:creationId xmlns:a16="http://schemas.microsoft.com/office/drawing/2014/main" id="{D6CD5CF3-5062-3D49-9966-9B328076D310}"/>
              </a:ext>
            </a:extLst>
          </p:cNvPr>
          <p:cNvSpPr/>
          <p:nvPr/>
        </p:nvSpPr>
        <p:spPr>
          <a:xfrm>
            <a:off x="333905" y="4611894"/>
            <a:ext cx="5477921" cy="1545773"/>
          </a:xfrm>
          <a:prstGeom prst="roundRect">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2" name="TextBox 31">
            <a:extLst>
              <a:ext uri="{FF2B5EF4-FFF2-40B4-BE49-F238E27FC236}">
                <a16:creationId xmlns:a16="http://schemas.microsoft.com/office/drawing/2014/main" id="{E1D3A3C7-A885-EE4C-9E4C-ACF1BB42D45C}"/>
              </a:ext>
            </a:extLst>
          </p:cNvPr>
          <p:cNvSpPr txBox="1"/>
          <p:nvPr/>
        </p:nvSpPr>
        <p:spPr>
          <a:xfrm>
            <a:off x="2308972" y="2035875"/>
            <a:ext cx="1541381" cy="461665"/>
          </a:xfrm>
          <a:prstGeom prst="rect">
            <a:avLst/>
          </a:prstGeom>
          <a:noFill/>
        </p:spPr>
        <p:txBody>
          <a:bodyPr wrap="square" rtlCol="0">
            <a:spAutoFit/>
          </a:bodyPr>
          <a:lstStyle/>
          <a:p>
            <a:pPr algn="ctr"/>
            <a:r>
              <a:rPr lang="tr-TR" sz="2400">
                <a:solidFill>
                  <a:schemeClr val="accent1"/>
                </a:solidFill>
              </a:rPr>
              <a:t>Internet</a:t>
            </a:r>
          </a:p>
        </p:txBody>
      </p:sp>
      <p:pic>
        <p:nvPicPr>
          <p:cNvPr id="33" name="Picture 32">
            <a:extLst>
              <a:ext uri="{FF2B5EF4-FFF2-40B4-BE49-F238E27FC236}">
                <a16:creationId xmlns:a16="http://schemas.microsoft.com/office/drawing/2014/main" id="{00D116FC-93DA-0442-8C99-E595D549F9A5}"/>
              </a:ext>
            </a:extLst>
          </p:cNvPr>
          <p:cNvPicPr>
            <a:picLocks noChangeAspect="1"/>
          </p:cNvPicPr>
          <p:nvPr/>
        </p:nvPicPr>
        <p:blipFill rotWithShape="1">
          <a:blip r:embed="rId4"/>
          <a:srcRect l="31112" t="16708" r="23489" b="22581"/>
          <a:stretch/>
        </p:blipFill>
        <p:spPr>
          <a:xfrm>
            <a:off x="3356271" y="5237764"/>
            <a:ext cx="1061795" cy="812733"/>
          </a:xfrm>
          <a:prstGeom prst="rect">
            <a:avLst/>
          </a:prstGeom>
        </p:spPr>
      </p:pic>
      <p:sp>
        <p:nvSpPr>
          <p:cNvPr id="34" name="TextBox 33">
            <a:extLst>
              <a:ext uri="{FF2B5EF4-FFF2-40B4-BE49-F238E27FC236}">
                <a16:creationId xmlns:a16="http://schemas.microsoft.com/office/drawing/2014/main" id="{1C177F98-B1C9-E94C-832D-404FAA35FB89}"/>
              </a:ext>
            </a:extLst>
          </p:cNvPr>
          <p:cNvSpPr txBox="1"/>
          <p:nvPr/>
        </p:nvSpPr>
        <p:spPr>
          <a:xfrm>
            <a:off x="3765647" y="5483507"/>
            <a:ext cx="587533" cy="369332"/>
          </a:xfrm>
          <a:prstGeom prst="rect">
            <a:avLst/>
          </a:prstGeom>
          <a:noFill/>
        </p:spPr>
        <p:txBody>
          <a:bodyPr wrap="none" rtlCol="0">
            <a:spAutoFit/>
          </a:bodyPr>
          <a:lstStyle/>
          <a:p>
            <a:r>
              <a:rPr lang="tr-TR">
                <a:solidFill>
                  <a:schemeClr val="bg1"/>
                </a:solidFill>
              </a:rPr>
              <a:t>EC2 </a:t>
            </a:r>
          </a:p>
        </p:txBody>
      </p:sp>
      <p:cxnSp>
        <p:nvCxnSpPr>
          <p:cNvPr id="35" name="Straight Arrow Connector 34">
            <a:extLst>
              <a:ext uri="{FF2B5EF4-FFF2-40B4-BE49-F238E27FC236}">
                <a16:creationId xmlns:a16="http://schemas.microsoft.com/office/drawing/2014/main" id="{B2ACE08D-99A0-B34C-80CA-9A3D828C336D}"/>
              </a:ext>
            </a:extLst>
          </p:cNvPr>
          <p:cNvCxnSpPr>
            <a:cxnSpLocks/>
          </p:cNvCxnSpPr>
          <p:nvPr/>
        </p:nvCxnSpPr>
        <p:spPr>
          <a:xfrm flipH="1">
            <a:off x="2665153" y="4716869"/>
            <a:ext cx="324791" cy="5149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35DE14-7880-2F40-B0F9-9F8893F6918F}"/>
              </a:ext>
            </a:extLst>
          </p:cNvPr>
          <p:cNvCxnSpPr>
            <a:cxnSpLocks/>
          </p:cNvCxnSpPr>
          <p:nvPr/>
        </p:nvCxnSpPr>
        <p:spPr>
          <a:xfrm>
            <a:off x="3252981" y="4731918"/>
            <a:ext cx="227365" cy="4867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7A946D1-91FE-BC48-A823-BA77C85893AD}"/>
              </a:ext>
            </a:extLst>
          </p:cNvPr>
          <p:cNvPicPr>
            <a:picLocks noChangeAspect="1"/>
          </p:cNvPicPr>
          <p:nvPr/>
        </p:nvPicPr>
        <p:blipFill rotWithShape="1">
          <a:blip r:embed="rId4"/>
          <a:srcRect l="31112" t="16708" r="23489" b="22581"/>
          <a:stretch/>
        </p:blipFill>
        <p:spPr>
          <a:xfrm>
            <a:off x="1928149" y="5275765"/>
            <a:ext cx="1061795" cy="812733"/>
          </a:xfrm>
          <a:prstGeom prst="rect">
            <a:avLst/>
          </a:prstGeom>
        </p:spPr>
      </p:pic>
      <p:sp>
        <p:nvSpPr>
          <p:cNvPr id="38" name="TextBox 37">
            <a:extLst>
              <a:ext uri="{FF2B5EF4-FFF2-40B4-BE49-F238E27FC236}">
                <a16:creationId xmlns:a16="http://schemas.microsoft.com/office/drawing/2014/main" id="{3090E344-B1BA-F641-9C05-701C9A1092B8}"/>
              </a:ext>
            </a:extLst>
          </p:cNvPr>
          <p:cNvSpPr txBox="1"/>
          <p:nvPr/>
        </p:nvSpPr>
        <p:spPr>
          <a:xfrm>
            <a:off x="2323486" y="5497465"/>
            <a:ext cx="587533" cy="369332"/>
          </a:xfrm>
          <a:prstGeom prst="rect">
            <a:avLst/>
          </a:prstGeom>
          <a:noFill/>
        </p:spPr>
        <p:txBody>
          <a:bodyPr wrap="none" rtlCol="0">
            <a:spAutoFit/>
          </a:bodyPr>
          <a:lstStyle/>
          <a:p>
            <a:r>
              <a:rPr lang="tr-TR">
                <a:solidFill>
                  <a:schemeClr val="bg1"/>
                </a:solidFill>
              </a:rPr>
              <a:t>EC2 </a:t>
            </a:r>
          </a:p>
        </p:txBody>
      </p:sp>
      <p:pic>
        <p:nvPicPr>
          <p:cNvPr id="40" name="Picture 39">
            <a:extLst>
              <a:ext uri="{FF2B5EF4-FFF2-40B4-BE49-F238E27FC236}">
                <a16:creationId xmlns:a16="http://schemas.microsoft.com/office/drawing/2014/main" id="{E52BA9D1-C245-E442-82CE-7880B821D4E6}"/>
              </a:ext>
            </a:extLst>
          </p:cNvPr>
          <p:cNvPicPr>
            <a:picLocks noChangeAspect="1"/>
          </p:cNvPicPr>
          <p:nvPr/>
        </p:nvPicPr>
        <p:blipFill>
          <a:blip r:embed="rId5"/>
          <a:stretch>
            <a:fillRect/>
          </a:stretch>
        </p:blipFill>
        <p:spPr>
          <a:xfrm>
            <a:off x="-40944" y="4236180"/>
            <a:ext cx="1070561" cy="1070561"/>
          </a:xfrm>
          <a:prstGeom prst="rect">
            <a:avLst/>
          </a:prstGeom>
        </p:spPr>
      </p:pic>
      <p:pic>
        <p:nvPicPr>
          <p:cNvPr id="41" name="Graphic 40" descr="Internet">
            <a:extLst>
              <a:ext uri="{FF2B5EF4-FFF2-40B4-BE49-F238E27FC236}">
                <a16:creationId xmlns:a16="http://schemas.microsoft.com/office/drawing/2014/main" id="{3F9B63DC-72B1-1342-AF89-C4392E887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3148" y="720935"/>
            <a:ext cx="1545772" cy="1545772"/>
          </a:xfrm>
          <a:prstGeom prst="rect">
            <a:avLst/>
          </a:prstGeom>
        </p:spPr>
      </p:pic>
      <p:cxnSp>
        <p:nvCxnSpPr>
          <p:cNvPr id="42" name="Straight Arrow Connector 41">
            <a:extLst>
              <a:ext uri="{FF2B5EF4-FFF2-40B4-BE49-F238E27FC236}">
                <a16:creationId xmlns:a16="http://schemas.microsoft.com/office/drawing/2014/main" id="{6DFE8536-FA9E-C245-8A62-493122AF9FEB}"/>
              </a:ext>
            </a:extLst>
          </p:cNvPr>
          <p:cNvCxnSpPr>
            <a:cxnSpLocks/>
          </p:cNvCxnSpPr>
          <p:nvPr/>
        </p:nvCxnSpPr>
        <p:spPr>
          <a:xfrm flipH="1">
            <a:off x="4418066" y="2358147"/>
            <a:ext cx="83941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BCE6B9E-AFFB-B24D-913A-ED33F75AF95D}"/>
              </a:ext>
            </a:extLst>
          </p:cNvPr>
          <p:cNvGrpSpPr/>
          <p:nvPr/>
        </p:nvGrpSpPr>
        <p:grpSpPr>
          <a:xfrm>
            <a:off x="2149654" y="2916951"/>
            <a:ext cx="1860015" cy="1347825"/>
            <a:chOff x="4095690" y="2373751"/>
            <a:chExt cx="1860015" cy="1347825"/>
          </a:xfrm>
        </p:grpSpPr>
        <p:pic>
          <p:nvPicPr>
            <p:cNvPr id="44" name="Picture 43">
              <a:extLst>
                <a:ext uri="{FF2B5EF4-FFF2-40B4-BE49-F238E27FC236}">
                  <a16:creationId xmlns:a16="http://schemas.microsoft.com/office/drawing/2014/main" id="{CE974489-8BCD-8544-99A8-9A30AA604E0D}"/>
                </a:ext>
              </a:extLst>
            </p:cNvPr>
            <p:cNvPicPr>
              <a:picLocks noChangeAspect="1"/>
            </p:cNvPicPr>
            <p:nvPr/>
          </p:nvPicPr>
          <p:blipFill rotWithShape="1">
            <a:blip r:embed="rId8"/>
            <a:srcRect t="13342" b="7401"/>
            <a:stretch/>
          </p:blipFill>
          <p:spPr>
            <a:xfrm>
              <a:off x="4095690" y="2373751"/>
              <a:ext cx="1860015" cy="1347825"/>
            </a:xfrm>
            <a:prstGeom prst="rect">
              <a:avLst/>
            </a:prstGeom>
          </p:spPr>
        </p:pic>
        <p:pic>
          <p:nvPicPr>
            <p:cNvPr id="45" name="Picture 44">
              <a:extLst>
                <a:ext uri="{FF2B5EF4-FFF2-40B4-BE49-F238E27FC236}">
                  <a16:creationId xmlns:a16="http://schemas.microsoft.com/office/drawing/2014/main" id="{5C885A05-AA57-E849-B61F-D4986AE37EEE}"/>
                </a:ext>
              </a:extLst>
            </p:cNvPr>
            <p:cNvPicPr>
              <a:picLocks noChangeAspect="1"/>
            </p:cNvPicPr>
            <p:nvPr/>
          </p:nvPicPr>
          <p:blipFill rotWithShape="1">
            <a:blip r:embed="rId8"/>
            <a:srcRect l="29333" t="75041" r="25337" b="18047"/>
            <a:stretch/>
          </p:blipFill>
          <p:spPr>
            <a:xfrm>
              <a:off x="4378956" y="3159425"/>
              <a:ext cx="1021300" cy="142406"/>
            </a:xfrm>
            <a:prstGeom prst="rect">
              <a:avLst/>
            </a:prstGeom>
          </p:spPr>
        </p:pic>
        <p:pic>
          <p:nvPicPr>
            <p:cNvPr id="46" name="Picture 45">
              <a:extLst>
                <a:ext uri="{FF2B5EF4-FFF2-40B4-BE49-F238E27FC236}">
                  <a16:creationId xmlns:a16="http://schemas.microsoft.com/office/drawing/2014/main" id="{78A724A6-AB7D-CD43-BDD5-520B02DE488E}"/>
                </a:ext>
              </a:extLst>
            </p:cNvPr>
            <p:cNvPicPr>
              <a:picLocks noChangeAspect="1"/>
            </p:cNvPicPr>
            <p:nvPr/>
          </p:nvPicPr>
          <p:blipFill rotWithShape="1">
            <a:blip r:embed="rId8"/>
            <a:srcRect l="29333" t="75041" r="25337" b="18047"/>
            <a:stretch/>
          </p:blipFill>
          <p:spPr>
            <a:xfrm>
              <a:off x="4400726" y="3259573"/>
              <a:ext cx="1021300" cy="142406"/>
            </a:xfrm>
            <a:prstGeom prst="rect">
              <a:avLst/>
            </a:prstGeom>
          </p:spPr>
        </p:pic>
        <p:pic>
          <p:nvPicPr>
            <p:cNvPr id="47" name="Picture 46">
              <a:extLst>
                <a:ext uri="{FF2B5EF4-FFF2-40B4-BE49-F238E27FC236}">
                  <a16:creationId xmlns:a16="http://schemas.microsoft.com/office/drawing/2014/main" id="{EF6FEAF4-798B-2147-8A24-2D300A23C556}"/>
                </a:ext>
              </a:extLst>
            </p:cNvPr>
            <p:cNvPicPr>
              <a:picLocks noChangeAspect="1"/>
            </p:cNvPicPr>
            <p:nvPr/>
          </p:nvPicPr>
          <p:blipFill rotWithShape="1">
            <a:blip r:embed="rId8"/>
            <a:srcRect l="29333" t="75041" r="25337" b="18047"/>
            <a:stretch/>
          </p:blipFill>
          <p:spPr>
            <a:xfrm>
              <a:off x="4653279" y="3224740"/>
              <a:ext cx="1021300" cy="142406"/>
            </a:xfrm>
            <a:prstGeom prst="rect">
              <a:avLst/>
            </a:prstGeom>
          </p:spPr>
        </p:pic>
        <p:pic>
          <p:nvPicPr>
            <p:cNvPr id="48" name="Picture 47">
              <a:extLst>
                <a:ext uri="{FF2B5EF4-FFF2-40B4-BE49-F238E27FC236}">
                  <a16:creationId xmlns:a16="http://schemas.microsoft.com/office/drawing/2014/main" id="{34CC9604-B180-C34E-9AB6-36FB65695429}"/>
                </a:ext>
              </a:extLst>
            </p:cNvPr>
            <p:cNvPicPr>
              <a:picLocks noChangeAspect="1"/>
            </p:cNvPicPr>
            <p:nvPr/>
          </p:nvPicPr>
          <p:blipFill rotWithShape="1">
            <a:blip r:embed="rId8"/>
            <a:srcRect l="29333" t="75041" r="25337" b="18047"/>
            <a:stretch/>
          </p:blipFill>
          <p:spPr>
            <a:xfrm rot="10577275">
              <a:off x="4627144" y="3119598"/>
              <a:ext cx="1021300" cy="296786"/>
            </a:xfrm>
            <a:prstGeom prst="rect">
              <a:avLst/>
            </a:prstGeom>
          </p:spPr>
        </p:pic>
        <p:pic>
          <p:nvPicPr>
            <p:cNvPr id="49" name="Picture 48">
              <a:extLst>
                <a:ext uri="{FF2B5EF4-FFF2-40B4-BE49-F238E27FC236}">
                  <a16:creationId xmlns:a16="http://schemas.microsoft.com/office/drawing/2014/main" id="{D7701391-65D9-6540-9C7F-2AE731E0897A}"/>
                </a:ext>
              </a:extLst>
            </p:cNvPr>
            <p:cNvPicPr>
              <a:picLocks noChangeAspect="1"/>
            </p:cNvPicPr>
            <p:nvPr/>
          </p:nvPicPr>
          <p:blipFill rotWithShape="1">
            <a:blip r:embed="rId8"/>
            <a:srcRect l="29333" t="75041" r="25337" b="18047"/>
            <a:stretch/>
          </p:blipFill>
          <p:spPr>
            <a:xfrm rot="10257751">
              <a:off x="4626866" y="3325758"/>
              <a:ext cx="1021300" cy="142406"/>
            </a:xfrm>
            <a:prstGeom prst="rect">
              <a:avLst/>
            </a:prstGeom>
          </p:spPr>
        </p:pic>
        <p:pic>
          <p:nvPicPr>
            <p:cNvPr id="50" name="Picture 49">
              <a:extLst>
                <a:ext uri="{FF2B5EF4-FFF2-40B4-BE49-F238E27FC236}">
                  <a16:creationId xmlns:a16="http://schemas.microsoft.com/office/drawing/2014/main" id="{BEA5CDA0-C04C-B143-9C51-940459BD29D0}"/>
                </a:ext>
              </a:extLst>
            </p:cNvPr>
            <p:cNvPicPr>
              <a:picLocks noChangeAspect="1"/>
            </p:cNvPicPr>
            <p:nvPr/>
          </p:nvPicPr>
          <p:blipFill rotWithShape="1">
            <a:blip r:embed="rId8"/>
            <a:srcRect l="29333" t="75041" r="35103" b="19846"/>
            <a:stretch/>
          </p:blipFill>
          <p:spPr>
            <a:xfrm rot="6971636">
              <a:off x="4390702" y="2927063"/>
              <a:ext cx="801278" cy="319568"/>
            </a:xfrm>
            <a:prstGeom prst="rect">
              <a:avLst/>
            </a:prstGeom>
          </p:spPr>
        </p:pic>
        <p:pic>
          <p:nvPicPr>
            <p:cNvPr id="51" name="Picture 50">
              <a:extLst>
                <a:ext uri="{FF2B5EF4-FFF2-40B4-BE49-F238E27FC236}">
                  <a16:creationId xmlns:a16="http://schemas.microsoft.com/office/drawing/2014/main" id="{510FCD17-9B5D-0E44-819E-0B8991E70F2C}"/>
                </a:ext>
              </a:extLst>
            </p:cNvPr>
            <p:cNvPicPr>
              <a:picLocks noChangeAspect="1"/>
            </p:cNvPicPr>
            <p:nvPr/>
          </p:nvPicPr>
          <p:blipFill rotWithShape="1">
            <a:blip r:embed="rId8"/>
            <a:srcRect l="29333" t="75041" r="35103" b="19846"/>
            <a:stretch/>
          </p:blipFill>
          <p:spPr>
            <a:xfrm rot="6971636">
              <a:off x="4710923" y="2883125"/>
              <a:ext cx="801278" cy="319568"/>
            </a:xfrm>
            <a:prstGeom prst="rect">
              <a:avLst/>
            </a:prstGeom>
          </p:spPr>
        </p:pic>
        <p:sp>
          <p:nvSpPr>
            <p:cNvPr id="52" name="TextBox 51">
              <a:extLst>
                <a:ext uri="{FF2B5EF4-FFF2-40B4-BE49-F238E27FC236}">
                  <a16:creationId xmlns:a16="http://schemas.microsoft.com/office/drawing/2014/main" id="{3D0C54F0-A492-5541-A60A-18BE862F0ABD}"/>
                </a:ext>
              </a:extLst>
            </p:cNvPr>
            <p:cNvSpPr txBox="1"/>
            <p:nvPr/>
          </p:nvSpPr>
          <p:spPr>
            <a:xfrm>
              <a:off x="4480559" y="2657464"/>
              <a:ext cx="1117614" cy="400110"/>
            </a:xfrm>
            <a:prstGeom prst="rect">
              <a:avLst/>
            </a:prstGeom>
            <a:noFill/>
          </p:spPr>
          <p:txBody>
            <a:bodyPr wrap="none" rtlCol="0">
              <a:spAutoFit/>
            </a:bodyPr>
            <a:lstStyle/>
            <a:p>
              <a:r>
                <a:rPr lang="tr-TR" sz="2000">
                  <a:solidFill>
                    <a:schemeClr val="bg1"/>
                  </a:solidFill>
                </a:rPr>
                <a:t>Route 53</a:t>
              </a:r>
            </a:p>
          </p:txBody>
        </p:sp>
      </p:grpSp>
      <p:sp>
        <p:nvSpPr>
          <p:cNvPr id="6" name="TextBox 5">
            <a:extLst>
              <a:ext uri="{FF2B5EF4-FFF2-40B4-BE49-F238E27FC236}">
                <a16:creationId xmlns:a16="http://schemas.microsoft.com/office/drawing/2014/main" id="{B86704B8-B433-004F-B711-5A63862ED431}"/>
              </a:ext>
            </a:extLst>
          </p:cNvPr>
          <p:cNvSpPr txBox="1"/>
          <p:nvPr/>
        </p:nvSpPr>
        <p:spPr>
          <a:xfrm>
            <a:off x="5382910" y="2786751"/>
            <a:ext cx="2505814" cy="369332"/>
          </a:xfrm>
          <a:prstGeom prst="rect">
            <a:avLst/>
          </a:prstGeom>
          <a:noFill/>
        </p:spPr>
        <p:txBody>
          <a:bodyPr wrap="none" rtlCol="0">
            <a:spAutoFit/>
          </a:bodyPr>
          <a:lstStyle/>
          <a:p>
            <a:r>
              <a:rPr lang="tr-TR" dirty="0"/>
              <a:t>Time </a:t>
            </a:r>
            <a:r>
              <a:rPr lang="tr-TR" dirty="0" err="1"/>
              <a:t>to</a:t>
            </a:r>
            <a:r>
              <a:rPr lang="tr-TR" dirty="0"/>
              <a:t> Live: 300 </a:t>
            </a:r>
            <a:r>
              <a:rPr lang="tr-TR" dirty="0" err="1"/>
              <a:t>second</a:t>
            </a:r>
            <a:endParaRPr lang="tr-TR" dirty="0"/>
          </a:p>
        </p:txBody>
      </p:sp>
    </p:spTree>
    <p:extLst>
      <p:ext uri="{BB962C8B-B14F-4D97-AF65-F5344CB8AC3E}">
        <p14:creationId xmlns:p14="http://schemas.microsoft.com/office/powerpoint/2010/main" val="2174438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10678</TotalTime>
  <Words>1047</Words>
  <Application>Microsoft Macintosh PowerPoint</Application>
  <PresentationFormat>Widescreen</PresentationFormat>
  <Paragraphs>181</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vt:lpstr>
      <vt:lpstr>Calibri</vt:lpstr>
      <vt:lpstr>Calibri Light</vt:lpstr>
      <vt:lpstr>Helvetica Neue</vt:lpstr>
      <vt:lpstr>inherit</vt:lpstr>
      <vt:lpstr>medium-content-serif-font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osvaldo@clarusway.com</dc:creator>
  <cp:lastModifiedBy>osvaldo@clarusway.com</cp:lastModifiedBy>
  <cp:revision>97</cp:revision>
  <dcterms:created xsi:type="dcterms:W3CDTF">2020-05-11T18:07:22Z</dcterms:created>
  <dcterms:modified xsi:type="dcterms:W3CDTF">2020-05-22T22:01:50Z</dcterms:modified>
</cp:coreProperties>
</file>